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52"/>
  </p:notesMasterIdLst>
  <p:handoutMasterIdLst>
    <p:handoutMasterId r:id="rId53"/>
  </p:handoutMasterIdLst>
  <p:sldIdLst>
    <p:sldId id="589" r:id="rId2"/>
    <p:sldId id="524" r:id="rId3"/>
    <p:sldId id="649" r:id="rId4"/>
    <p:sldId id="620" r:id="rId5"/>
    <p:sldId id="612" r:id="rId6"/>
    <p:sldId id="624" r:id="rId7"/>
    <p:sldId id="625" r:id="rId8"/>
    <p:sldId id="536" r:id="rId9"/>
    <p:sldId id="537" r:id="rId10"/>
    <p:sldId id="538" r:id="rId11"/>
    <p:sldId id="539" r:id="rId12"/>
    <p:sldId id="540" r:id="rId13"/>
    <p:sldId id="541" r:id="rId14"/>
    <p:sldId id="628" r:id="rId15"/>
    <p:sldId id="531" r:id="rId16"/>
    <p:sldId id="648" r:id="rId17"/>
    <p:sldId id="614" r:id="rId18"/>
    <p:sldId id="615" r:id="rId19"/>
    <p:sldId id="616" r:id="rId20"/>
    <p:sldId id="617" r:id="rId21"/>
    <p:sldId id="618" r:id="rId22"/>
    <p:sldId id="619" r:id="rId23"/>
    <p:sldId id="622" r:id="rId24"/>
    <p:sldId id="534" r:id="rId25"/>
    <p:sldId id="594" r:id="rId26"/>
    <p:sldId id="481" r:id="rId27"/>
    <p:sldId id="517" r:id="rId28"/>
    <p:sldId id="590" r:id="rId29"/>
    <p:sldId id="519" r:id="rId30"/>
    <p:sldId id="597" r:id="rId31"/>
    <p:sldId id="623" r:id="rId32"/>
    <p:sldId id="509" r:id="rId33"/>
    <p:sldId id="344" r:id="rId34"/>
    <p:sldId id="355" r:id="rId35"/>
    <p:sldId id="472" r:id="rId36"/>
    <p:sldId id="588" r:id="rId37"/>
    <p:sldId id="473" r:id="rId38"/>
    <p:sldId id="627" r:id="rId39"/>
    <p:sldId id="629" r:id="rId40"/>
    <p:sldId id="631" r:id="rId41"/>
    <p:sldId id="632" r:id="rId42"/>
    <p:sldId id="633" r:id="rId43"/>
    <p:sldId id="635" r:id="rId44"/>
    <p:sldId id="634" r:id="rId45"/>
    <p:sldId id="640" r:id="rId46"/>
    <p:sldId id="641" r:id="rId47"/>
    <p:sldId id="642" r:id="rId48"/>
    <p:sldId id="643" r:id="rId49"/>
    <p:sldId id="644" r:id="rId50"/>
    <p:sldId id="645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Palatino Linotype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Palatino Linotype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Palatino Linotype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Palatino Linotype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Palatino Linotype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Palatino Linotype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Palatino Linotype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Palatino Linotype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Palatino Linotype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FFCC"/>
    <a:srgbClr val="CCFFF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22" autoAdjust="0"/>
    <p:restoredTop sz="95712" autoAdjust="0"/>
  </p:normalViewPr>
  <p:slideViewPr>
    <p:cSldViewPr>
      <p:cViewPr varScale="1">
        <p:scale>
          <a:sx n="93" d="100"/>
          <a:sy n="93" d="100"/>
        </p:scale>
        <p:origin x="73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5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5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fld id="{8EBE27B8-9126-4677-9825-3C8024EE6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84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24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4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fld id="{D524B909-34D6-4781-A514-241C5691D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7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0" u="none" strike="noStrike" kern="1200" baseline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Green infrastructure </a:t>
            </a:r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is the interconnected network of waterways, wetlands, woodlands, wildlife habitats, and other natural areas that support native species, clean water and contribute to community health and quality of life.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4B909-34D6-4781-A514-241C5691DEE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90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7552F5-4F12-425D-8F1F-A9AF7E4B3835}" type="slidenum">
              <a:rPr lang="en-US" smtClean="0"/>
              <a:pPr/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93107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F89F6B-3183-4570-BBF2-A3A994862302}" type="slidenum">
              <a:rPr lang="en-US" smtClean="0"/>
              <a:pPr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33911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168DF1-D487-427F-97DD-2215D2E9BCDC}" type="slidenum">
              <a:rPr lang="en-US" smtClean="0"/>
              <a:pPr/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4464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931471-72C2-46FB-9FB7-808789B4774F}" type="slidenum">
              <a:rPr lang="en-US" smtClean="0"/>
              <a:pPr/>
              <a:t>13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13203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78 species, 11 plant communities, and one heron rookery listed as state threatened, endangered</a:t>
            </a:r>
            <a:r>
              <a:rPr lang="en-US" baseline="0" dirty="0" smtClean="0"/>
              <a:t> or of concern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4B909-34D6-4781-A514-241C5691DEE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22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8A5FC6-9BA3-44F9-8FEB-B2B5FD17B5FB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6758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BE6440B5-5D6D-4796-B02E-720B52D3219E}" type="slidenum">
              <a:rPr lang="en-US" sz="1200">
                <a:effectLst/>
                <a:latin typeface="Arial" charset="0"/>
              </a:rPr>
              <a:pPr algn="r" eaLnBrk="1" hangingPunct="1"/>
              <a:t>15</a:t>
            </a:fld>
            <a:endParaRPr lang="en-US" sz="1200">
              <a:effectLst/>
              <a:latin typeface="Arial" charset="0"/>
            </a:endParaRPr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48929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So, Unadilla is doing great with natural lands,</a:t>
            </a:r>
            <a:r>
              <a:rPr lang="en-US" baseline="0" dirty="0" smtClean="0"/>
              <a:t> low impervious surface, ecosystem services.  What does the future hold?  What can happen to it?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4B909-34D6-4781-A514-241C5691DEE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65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95743"/>
            <a:fld id="{5960FF8C-86AB-4A43-B602-A311A0A41539}" type="slidenum">
              <a:rPr lang="en-US" smtClean="0"/>
              <a:pPr defTabSz="895743"/>
              <a:t>17</a:t>
            </a:fld>
            <a:endParaRPr lang="en-US" dirty="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2" tIns="45711" rIns="91422" bIns="45711"/>
          <a:lstStyle/>
          <a:p>
            <a:pPr eaLnBrk="1" hangingPunct="1"/>
            <a:r>
              <a:rPr lang="en-US" smtClean="0"/>
              <a:t>Very little runoff in a forest</a:t>
            </a:r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25871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With development we change the vegetation and topography</a:t>
            </a:r>
          </a:p>
          <a:p>
            <a:pPr eaLnBrk="1" hangingPunct="1"/>
            <a:r>
              <a:rPr lang="en-US" smtClean="0"/>
              <a:t>Which alters what water does</a:t>
            </a:r>
          </a:p>
          <a:p>
            <a:pPr eaLnBrk="1" hangingPunct="1"/>
            <a:r>
              <a:rPr lang="en-US" smtClean="0"/>
              <a:t>Topsoil removal, along with bacteria, roots, and micorrhizae</a:t>
            </a:r>
          </a:p>
          <a:p>
            <a:pPr eaLnBrk="1" hangingPunct="1"/>
            <a:r>
              <a:rPr lang="en-US" smtClean="0"/>
              <a:t>Which alters the ability to clean water</a:t>
            </a:r>
          </a:p>
          <a:p>
            <a:pPr eaLnBrk="1" hangingPunct="1"/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95743"/>
            <a:fld id="{057F04FF-C92E-4EC1-AF18-BC2757CA8DFF}" type="slidenum">
              <a:rPr lang="en-US" smtClean="0"/>
              <a:pPr defTabSz="895743"/>
              <a:t>18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6121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Through vs Over</a:t>
            </a:r>
          </a:p>
          <a:p>
            <a:pPr eaLnBrk="1" hangingPunct="1"/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95743"/>
            <a:fld id="{DA3A2B0B-BCA6-477A-8C6F-10A3F851381C}" type="slidenum">
              <a:rPr lang="en-US" smtClean="0"/>
              <a:pPr defTabSz="895743"/>
              <a:t>19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3786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DA21A-A703-4E9B-A9B1-2546C4776316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HRWC, based in Ann Arbor, is a professional staff of 9 who work in 3 program areas: scientific research, technical assistance and education. With volunteers corps of more than 400 people. Member organization supported by member contributions, grants from foundations and federal agencies.  Pitch membership</a:t>
            </a:r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56356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4B909-34D6-4781-A514-241C5691DEE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29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4B909-34D6-4781-A514-241C5691DEE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60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4B909-34D6-4781-A514-241C5691DEE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480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4B909-34D6-4781-A514-241C5691DEE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336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F1FA13-1021-4BEC-86AB-2A8D0B6BD12C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613364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B0444A-ACA9-49EA-970C-A5B2AECF3FC2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320205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7DED19-79C9-46B7-A1EF-9C87DD81A8D7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227049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1B42D-6DF2-4E61-911B-D91763DCF986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735496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4B909-34D6-4781-A514-241C5691DEE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487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4D6AAA-B53D-4D1E-9652-57F473158596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808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6155B948-2079-45EF-B2D2-0FE04CADBDF2}" type="slidenum">
              <a:rPr lang="en-US" sz="1200">
                <a:effectLst/>
                <a:latin typeface="Arial" charset="0"/>
              </a:rPr>
              <a:pPr algn="r" eaLnBrk="1" hangingPunct="1"/>
              <a:t>29</a:t>
            </a:fld>
            <a:endParaRPr lang="en-US" sz="1200">
              <a:effectLst/>
              <a:latin typeface="Arial" charset="0"/>
            </a:endParaRPr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604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981F7D-61CE-4388-ABCB-023CD445224D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83276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4B909-34D6-4781-A514-241C5691DEE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510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4B909-34D6-4781-A514-241C5691DEE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58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78F770-E791-4BFD-90EB-D63773F651DD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4270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981F7D-61CE-4388-ABCB-023CD445224D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014663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2E525B-F69D-4CE5-AB78-795BF1D189EA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916216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142FA-167E-453C-8BAA-3769FB4B9CA5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650031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4B909-34D6-4781-A514-241C5691DEE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147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1464D4-274A-4463-A44B-515AD0BC2CFD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145864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4B909-34D6-4781-A514-241C5691DEE3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988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49C1D-C095-4874-A9C8-181725C00BC8}" type="slidenum">
              <a:rPr lang="en-US"/>
              <a:pPr/>
              <a:t>39</a:t>
            </a:fld>
            <a:endParaRPr lang="en-US"/>
          </a:p>
        </p:txBody>
      </p:sp>
      <p:sp>
        <p:nvSpPr>
          <p:cNvPr id="72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72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5" y="4344030"/>
            <a:ext cx="5485772" cy="4112913"/>
          </a:xfrm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 2009 Oakland County completed a nationally-recognized Green Infrastructure Vision that identifies habitat “hubs”, “sites” and “corridors” that are important to the sustainability of Oakland County’s environmental quality, ecological diversity and economy. The multi-scale Vision not only provides a basis for the overall interconnected system of open spaces and recreation, but encourages the integration of best land management practices into the local project design.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Note: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Conservation Fund, a national nonprofit dedicated to conservation, selected Oakland County’s vision for its National Green Infrastructure Implementation Award in February, 2011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Oakland County Economic Development &amp; Community Affairs provides Green Infrastructure capacity building assistance to local governments, businesses, work groups, and individual citizens in both urban and rural areas. 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168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4B909-34D6-4781-A514-241C5691DEE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052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87EF6B-341D-4270-95D0-43274E176133}" type="slidenum">
              <a:rPr lang="en-US"/>
              <a:pPr/>
              <a:t>40</a:t>
            </a:fld>
            <a:endParaRPr lang="en-US"/>
          </a:p>
        </p:txBody>
      </p:sp>
      <p:sp>
        <p:nvSpPr>
          <p:cNvPr id="71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05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7455D-820F-41FA-AD12-20862F74ADCB}" type="slidenum">
              <a:rPr lang="en-US"/>
              <a:pPr/>
              <a:t>41</a:t>
            </a:fld>
            <a:endParaRPr lang="en-US"/>
          </a:p>
        </p:txBody>
      </p:sp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495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 2009 Oakland County completed a nationally-recognized Green Infrastructure Vision that identifies habitat “hubs”, “sites” and “corridors” that are important to the sustainability of Oakland County’s environmental quality, ecological diversity and economy. The multi-scale Vision not only provides a basis for the overall interconnected system of open spaces and recreation, but encourages the integration of best land management practices into the local project design.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Note: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Conservation Fund, a national nonprofit dedicated to conservation, selected Oakland County’s vision for its National Green Infrastructure Implementation Award in February, 2011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Oakland County Economic Development &amp; Community Affairs provides Green Infrastructure capacity building assistance to local governments, businesses, work groups, and individual citizens in both urban and rural areas. 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E7499-2A99-4DF5-A20D-FFCFBE40745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19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6BAA58-11D2-48E4-8BB2-8AE50B51A9B1}" type="slidenum">
              <a:rPr lang="en-US"/>
              <a:pPr/>
              <a:t>43</a:t>
            </a:fld>
            <a:endParaRPr lang="en-US"/>
          </a:p>
        </p:txBody>
      </p:sp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340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E7499-2A99-4DF5-A20D-FFCFBE40745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113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1A0E36-0069-47E8-9BD7-002ED40C1CCA}" type="slidenum">
              <a:rPr lang="en-US"/>
              <a:pPr/>
              <a:t>45</a:t>
            </a:fld>
            <a:endParaRPr lang="en-US"/>
          </a:p>
        </p:txBody>
      </p:sp>
      <p:sp>
        <p:nvSpPr>
          <p:cNvPr id="74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74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5" y="4344030"/>
            <a:ext cx="5485772" cy="41129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540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04280B-35F3-482D-933F-928D7DF8E92A}" type="slidenum">
              <a:rPr lang="en-US"/>
              <a:pPr/>
              <a:t>46</a:t>
            </a:fld>
            <a:endParaRPr lang="en-US"/>
          </a:p>
        </p:txBody>
      </p:sp>
      <p:sp>
        <p:nvSpPr>
          <p:cNvPr id="69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771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E7499-2A99-4DF5-A20D-FFCFBE40745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04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BA3C2B-541D-43E0-8FAE-3AB77750531D}" type="slidenum">
              <a:rPr lang="en-US"/>
              <a:pPr/>
              <a:t>48</a:t>
            </a:fld>
            <a:endParaRPr lang="en-US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77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E7499-2A99-4DF5-A20D-FFCFBE40745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32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4B909-34D6-4781-A514-241C5691DEE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132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4B909-34D6-4781-A514-241C5691DEE3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56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F1FA13-1021-4BEC-86AB-2A8D0B6BD12C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8778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F1FA13-1021-4BEC-86AB-2A8D0B6BD12C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66416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EC8138-F6E4-404B-918E-83815F8338B5}" type="slidenum">
              <a:rPr lang="en-US" smtClean="0"/>
              <a:pPr/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54647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49669E-8F33-48AA-80D6-A5B97E9B2BC8}" type="slidenum">
              <a:rPr lang="en-US" smtClean="0"/>
              <a:pPr/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89504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478A1-9E45-4BDC-B09D-6B69A347A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A236-7184-4F3E-A3C3-8E03A8DD66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2CFA9-7E25-4DD3-9C1B-D5EFB26FE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1F664-94C9-4C8A-8D3C-9E72EADF8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A118C-7B1A-4502-A57B-47002DA00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723EE-A290-4A29-8256-7FB7EB598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939F8-4674-42AF-BB39-4F36D0580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CA95D-F0E2-4672-B66E-1358AEB14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3F6DD-556D-48DA-B707-8D0C5ACAF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42FB8-AFF1-40E4-A595-7B7385C05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CDD6A-E8D0-41E2-9DFA-0AC0B1B78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CAF1E-1DF5-4E38-B9E0-D9C9DCBB23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email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065DD29-4057-4E54-BAF5-BDF0E2E5D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 Linotyp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 Linotyp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 Linotyp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 Linotyp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 Linotype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 Linotype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 Linotype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emf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aparadeofhomes.com/img/home-41l.jpg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http://h2o.enr.state.nc.us/wswp/images/swimages/carpentervillagebioretention.jpg&amp;imgrefurl=http://h2o.enr.state.nc.us/wswp/images/swimages/swale_stories.htm&amp;h=281&amp;w=333&amp;sz=55&amp;hl=en&amp;start=3&amp;um=1&amp;tbnid=RlF85f_tyToNYM:&amp;tbnh=100&amp;tbnw=119&amp;prev=/images?q=pocket+wetlands&amp;ndsp=20&amp;svnum=10&amp;um=1&amp;hl=en&amp;sa=N&amp;domains=www.oakgov.com" TargetMode="External"/><Relationship Id="rId13" Type="http://schemas.openxmlformats.org/officeDocument/2006/relationships/image" Target="../media/image73.jpeg"/><Relationship Id="rId18" Type="http://schemas.openxmlformats.org/officeDocument/2006/relationships/hyperlink" Target="http://michigan.sierraclub.org/crossroads/sign.jpg" TargetMode="External"/><Relationship Id="rId3" Type="http://schemas.openxmlformats.org/officeDocument/2006/relationships/image" Target="../media/image68.jpeg"/><Relationship Id="rId21" Type="http://schemas.openxmlformats.org/officeDocument/2006/relationships/image" Target="../media/image78.jpeg"/><Relationship Id="rId7" Type="http://schemas.openxmlformats.org/officeDocument/2006/relationships/image" Target="../media/image70.jpeg"/><Relationship Id="rId12" Type="http://schemas.openxmlformats.org/officeDocument/2006/relationships/hyperlink" Target="http://images.google.com/imgres?imgurl=http://www.virginiaoutdoorsfoundation.org/images/Riparian-Buffer2.gif&amp;imgrefurl=http://www.virginiaoutdoorsfoundation.org/VOF_resource-ripbuffer.php&amp;h=281&amp;w=500&amp;sz=26&amp;hl=en&amp;start=6&amp;um=1&amp;tbnid=zyiZ02pSz_byXM:&amp;tbnh=73&amp;tbnw=130&amp;prev=/images?q=riparian+buffers&amp;svnum=10&amp;um=1&amp;hl=en&amp;sa=G&amp;domains=www.oakgov.com" TargetMode="External"/><Relationship Id="rId17" Type="http://schemas.openxmlformats.org/officeDocument/2006/relationships/image" Target="../media/image76.jpe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75.jpeg"/><Relationship Id="rId20" Type="http://schemas.openxmlformats.org/officeDocument/2006/relationships/hyperlink" Target="http://images.google.com/imgres?imgurl=http://www.epa.gov/greenacres/images/rootsv.gif&amp;imgrefurl=http://www.epa.gov/greenacres/&amp;h=795&amp;w=500&amp;sz=94&amp;hl=en&amp;start=172&amp;tbnid=hoIEOU6vuo13mM:&amp;tbnh=143&amp;tbnw=90&amp;prev=/images?q=native+plantings&amp;start=160&amp;gbv=2&amp;ndsp=20&amp;hl=en&amp;sa=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google.com/imgres?imgurl=http://www.lcrep.org/fieldguide/examples/images/photos/1swale.jpg&amp;imgrefurl=http://www.lcrep.org/fieldguide/examples/swale.htm&amp;h=173&amp;w=230&amp;sz=26&amp;hl=en&amp;start=12&amp;um=1&amp;tbnid=6vVYit-YEqN-RM:&amp;tbnh=81&amp;tbnw=108&amp;prev=/images?q=vegetated+swales&amp;svnum=10&amp;um=1&amp;hl=en&amp;sa=G&amp;domains=www.oakgov.com" TargetMode="External"/><Relationship Id="rId11" Type="http://schemas.openxmlformats.org/officeDocument/2006/relationships/image" Target="../media/image72.jpeg"/><Relationship Id="rId24" Type="http://schemas.openxmlformats.org/officeDocument/2006/relationships/image" Target="../media/image80.jpeg"/><Relationship Id="rId5" Type="http://schemas.openxmlformats.org/officeDocument/2006/relationships/image" Target="../media/image69.jpeg"/><Relationship Id="rId15" Type="http://schemas.openxmlformats.org/officeDocument/2006/relationships/image" Target="../media/image74.jpeg"/><Relationship Id="rId23" Type="http://schemas.openxmlformats.org/officeDocument/2006/relationships/image" Target="../media/image79.jpeg"/><Relationship Id="rId10" Type="http://schemas.openxmlformats.org/officeDocument/2006/relationships/hyperlink" Target="http://images.google.com/imgres?imgurl=http://www.twpusc.org/comdev/stormwater/photos/stream11_lg.jpg&amp;imgrefurl=http://www.twpusc.org/comdev/stormwater/mclaughlin.html&amp;h=528&amp;w=788&amp;sz=89&amp;hl=en&amp;start=8&amp;um=1&amp;tbnid=g5UBaA8Yl4obbM:&amp;tbnh=96&amp;tbnw=143&amp;prev=/images?q=riparian+buffers&amp;svnum=10&amp;um=1&amp;hl=en&amp;sa=G&amp;domains=www.oakgov.com" TargetMode="External"/><Relationship Id="rId19" Type="http://schemas.openxmlformats.org/officeDocument/2006/relationships/image" Target="../media/image77.jpeg"/><Relationship Id="rId4" Type="http://schemas.openxmlformats.org/officeDocument/2006/relationships/hyperlink" Target="http://images.google.com/imgres?imgurl=http://www.walshlandscape.com/images/4009_sml.jpg&amp;imgrefurl=http://www.walshlandscape.com/green-roof.htm&amp;h=281&amp;w=375&amp;sz=19&amp;hl=en&amp;start=7&amp;um=1&amp;tbnid=qZsVPfwoop_jEM:&amp;tbnh=91&amp;tbnw=122&amp;prev=/images?q=green+roof&amp;svnum=10&amp;um=1&amp;hl=en&amp;sa=N&amp;domains=www.oakgov.com" TargetMode="External"/><Relationship Id="rId9" Type="http://schemas.openxmlformats.org/officeDocument/2006/relationships/image" Target="../media/image71.jpeg"/><Relationship Id="rId14" Type="http://schemas.openxmlformats.org/officeDocument/2006/relationships/hyperlink" Target="http://images.google.com/imgres?imgurl=http://library.thinkquest.org/C004240/Q3%20copy.JPG&amp;imgrefurl=http://library.thinkquest.org/C004240/Quiz.htm&amp;h=244&amp;w=320&amp;sz=50&amp;hl=en&amp;start=8&amp;um=1&amp;tbnid=VRDS7Zvql6iKvM:&amp;tbnh=90&amp;tbnw=118&amp;prev=/images?q=floodplains&amp;svnum=10&amp;um=1&amp;hl=en&amp;sa=G&amp;domains=www.oakgov.com" TargetMode="External"/><Relationship Id="rId22" Type="http://schemas.openxmlformats.org/officeDocument/2006/relationships/hyperlink" Target="http://www.wildlifehc.org/corporatelands/index.cfm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arms creek colo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011" y="1447800"/>
            <a:ext cx="9131989" cy="5410200"/>
          </a:xfrm>
          <a:prstGeom prst="rect">
            <a:avLst/>
          </a:prstGeom>
          <a:solidFill>
            <a:srgbClr val="33CC33"/>
          </a:solidFill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3251" name="Picture 3" descr="HRWClogoRGB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2308876" cy="1066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Northfield’s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Green Infrastructure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3733800"/>
            <a:ext cx="4267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Northfield’s Landscape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2800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Trends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What is Green Infrastructure?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2800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Visioning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4953000" y="0"/>
            <a:ext cx="4191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latin typeface="+mj-lt"/>
              </a:rPr>
              <a:t>Beech/maple forest </a:t>
            </a:r>
          </a:p>
          <a:p>
            <a:pPr>
              <a:defRPr/>
            </a:pPr>
            <a:endParaRPr lang="en-US" sz="2400" dirty="0"/>
          </a:p>
        </p:txBody>
      </p:sp>
      <p:pic>
        <p:nvPicPr>
          <p:cNvPr id="16387" name="Picture 3" descr="beechtreein birdhill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50625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105401" y="6553200"/>
            <a:ext cx="20873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bg1"/>
                </a:solidFill>
              </a:rPr>
              <a:t>Photo:  Ann Arbor NAP</a:t>
            </a:r>
            <a:endParaRPr lang="en-US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000718"/>
            <a:ext cx="5068614" cy="3794220"/>
          </a:xfrm>
          <a:prstGeom prst="rect">
            <a:avLst/>
          </a:prstGeom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038600" y="21021"/>
            <a:ext cx="468153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latin typeface="+mn-lt"/>
              </a:rPr>
              <a:t>Lowland hardwood </a:t>
            </a:r>
            <a:r>
              <a:rPr lang="en-US" sz="3200" dirty="0" smtClean="0">
                <a:latin typeface="+mn-lt"/>
              </a:rPr>
              <a:t>forest</a:t>
            </a:r>
          </a:p>
          <a:p>
            <a:pPr>
              <a:defRPr/>
            </a:pPr>
            <a:endParaRPr lang="en-US" sz="3200" dirty="0">
              <a:latin typeface="+mn-lt"/>
            </a:endParaRPr>
          </a:p>
          <a:p>
            <a:pPr>
              <a:defRPr/>
            </a:pPr>
            <a:endParaRPr lang="en-US" sz="3200" dirty="0" smtClean="0">
              <a:latin typeface="+mn-lt"/>
            </a:endParaRPr>
          </a:p>
          <a:p>
            <a:pPr>
              <a:defRPr/>
            </a:pPr>
            <a:endParaRPr lang="en-US" sz="3200" dirty="0" smtClean="0">
              <a:latin typeface="+mn-lt"/>
            </a:endParaRPr>
          </a:p>
          <a:p>
            <a:pPr>
              <a:defRPr/>
            </a:pPr>
            <a:r>
              <a:rPr lang="en-US" sz="3200" dirty="0" smtClean="0">
                <a:latin typeface="+mn-lt"/>
              </a:rPr>
              <a:t>Tamarack swamp</a:t>
            </a:r>
            <a:endParaRPr lang="en-US" sz="3200" dirty="0">
              <a:latin typeface="+mn-lt"/>
            </a:endParaRPr>
          </a:p>
        </p:txBody>
      </p:sp>
      <p:pic>
        <p:nvPicPr>
          <p:cNvPr id="12292" name="Picture 4" descr="LHMPfloodplainforest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" y="0"/>
            <a:ext cx="4001812" cy="530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-36784" y="5302192"/>
            <a:ext cx="15294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Ann </a:t>
            </a:r>
            <a:r>
              <a:rPr lang="en-US" sz="1400" dirty="0">
                <a:solidFill>
                  <a:schemeClr val="bg1"/>
                </a:solidFill>
              </a:rPr>
              <a:t>Arbor NAP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6274304" y="6462392"/>
            <a:ext cx="1895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ffectLst/>
              </a:rPr>
              <a:t>Joshua </a:t>
            </a:r>
            <a:r>
              <a:rPr lang="en-US" dirty="0">
                <a:effectLst/>
              </a:rPr>
              <a:t>G. Cohen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926755" y="0"/>
            <a:ext cx="34622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latin typeface="+mn-lt"/>
              </a:rPr>
              <a:t>Inland wet </a:t>
            </a:r>
            <a:r>
              <a:rPr lang="en-US" sz="3200" dirty="0" smtClean="0">
                <a:latin typeface="+mn-lt"/>
              </a:rPr>
              <a:t>prairie</a:t>
            </a:r>
            <a:endParaRPr lang="en-US" sz="3200" dirty="0">
              <a:latin typeface="+mn-lt"/>
            </a:endParaRPr>
          </a:p>
        </p:txBody>
      </p:sp>
      <p:pic>
        <p:nvPicPr>
          <p:cNvPr id="18435" name="Picture 3" descr="gallupparkwetprairi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685801"/>
            <a:ext cx="9144000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934201" y="6248400"/>
            <a:ext cx="20873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bg1"/>
                </a:solidFill>
              </a:rPr>
              <a:t>Photo:  Ann Arbor NAP</a:t>
            </a:r>
            <a:endParaRPr lang="en-US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064352" y="0"/>
            <a:ext cx="29669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smtClean="0">
                <a:latin typeface="+mj-lt"/>
              </a:rPr>
              <a:t>Marsh/wetland</a:t>
            </a:r>
            <a:endParaRPr lang="en-US" sz="3200" dirty="0">
              <a:latin typeface="+mj-lt"/>
            </a:endParaRPr>
          </a:p>
        </p:txBody>
      </p:sp>
      <p:pic>
        <p:nvPicPr>
          <p:cNvPr id="19459" name="Picture 3" descr="bakertown fen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823914"/>
            <a:ext cx="9144000" cy="603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7010401" y="6553200"/>
            <a:ext cx="20873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bg1"/>
                </a:solidFill>
              </a:rPr>
              <a:t>Photo:  Ann Arbor NAP</a:t>
            </a:r>
            <a:endParaRPr lang="en-US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sasaugaFromMNFIWeb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4613798" cy="3124200"/>
          </a:xfrm>
          <a:prstGeom prst="rect">
            <a:avLst/>
          </a:prstGeom>
        </p:spPr>
      </p:pic>
      <p:pic>
        <p:nvPicPr>
          <p:cNvPr id="5" name="Picture 4" descr="WhiteLady'sSlipperFromMNFIweb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4926" y="3124699"/>
            <a:ext cx="2847975" cy="37333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9400" y="2743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Massasauga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5926" y="64886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White lady slipper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4166648" y="-499"/>
            <a:ext cx="2438400" cy="236047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19048" y="-2225"/>
            <a:ext cx="228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Threatened, Endangered, Special Concern:</a:t>
            </a:r>
          </a:p>
          <a:p>
            <a:r>
              <a:rPr lang="en-US" dirty="0" smtClean="0"/>
              <a:t>9 animals</a:t>
            </a:r>
          </a:p>
          <a:p>
            <a:r>
              <a:rPr lang="en-US" dirty="0" smtClean="0"/>
              <a:t>16 plants</a:t>
            </a:r>
          </a:p>
          <a:p>
            <a:r>
              <a:rPr lang="en-US" dirty="0" smtClean="0"/>
              <a:t>1 ecosystem: </a:t>
            </a:r>
          </a:p>
          <a:p>
            <a:r>
              <a:rPr lang="en-US" dirty="0" smtClean="0"/>
              <a:t>Oak barrens</a:t>
            </a:r>
          </a:p>
          <a:p>
            <a:r>
              <a:rPr lang="en-US" dirty="0" smtClean="0"/>
              <a:t>Heron rookery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4033220"/>
            <a:ext cx="5687400" cy="2820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14984"/>
            <a:ext cx="25146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reefro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95296" y="0"/>
            <a:ext cx="294870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0"/>
            <a:ext cx="61269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Benefits of Natural Areas</a:t>
            </a:r>
          </a:p>
        </p:txBody>
      </p:sp>
      <p:pic>
        <p:nvPicPr>
          <p:cNvPr id="10243" name="Picture 3" descr="bittern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533401"/>
            <a:ext cx="289560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04789" y="2517775"/>
            <a:ext cx="5434012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dirty="0" smtClean="0">
                <a:effectLst/>
              </a:rPr>
              <a:t>Store </a:t>
            </a:r>
            <a:r>
              <a:rPr lang="en-US" sz="2200" dirty="0">
                <a:effectLst/>
              </a:rPr>
              <a:t>and cycle nutrients</a:t>
            </a:r>
          </a:p>
          <a:p>
            <a:r>
              <a:rPr lang="en-US" sz="2200" dirty="0">
                <a:effectLst/>
              </a:rPr>
              <a:t>Conserve and generate soils</a:t>
            </a:r>
          </a:p>
          <a:p>
            <a:r>
              <a:rPr lang="en-US" sz="2200" dirty="0">
                <a:effectLst/>
              </a:rPr>
              <a:t>Pollinate crops and other plants</a:t>
            </a:r>
          </a:p>
          <a:p>
            <a:r>
              <a:rPr lang="en-US" sz="2200" dirty="0">
                <a:effectLst/>
              </a:rPr>
              <a:t>Pest control </a:t>
            </a:r>
          </a:p>
          <a:p>
            <a:r>
              <a:rPr lang="en-US" sz="2200" dirty="0">
                <a:effectLst/>
              </a:rPr>
              <a:t>Forest and food products</a:t>
            </a:r>
          </a:p>
          <a:p>
            <a:r>
              <a:rPr lang="en-US" sz="2200" dirty="0">
                <a:effectLst/>
              </a:rPr>
              <a:t>Wildlife Habitat</a:t>
            </a:r>
          </a:p>
          <a:p>
            <a:r>
              <a:rPr lang="en-US" sz="2200" dirty="0">
                <a:effectLst/>
              </a:rPr>
              <a:t>Recreation</a:t>
            </a:r>
          </a:p>
          <a:p>
            <a:r>
              <a:rPr lang="en-US" sz="2200" dirty="0">
                <a:effectLst/>
              </a:rPr>
              <a:t>Scenery </a:t>
            </a:r>
          </a:p>
          <a:p>
            <a:r>
              <a:rPr lang="en-US" sz="2200" dirty="0">
                <a:effectLst/>
              </a:rPr>
              <a:t>Biodiversity/ Genetic </a:t>
            </a:r>
            <a:r>
              <a:rPr lang="en-US" sz="2200" dirty="0" smtClean="0">
                <a:effectLst/>
              </a:rPr>
              <a:t>library</a:t>
            </a:r>
          </a:p>
          <a:p>
            <a:r>
              <a:rPr lang="en-US" sz="2200" dirty="0" smtClean="0">
                <a:effectLst/>
              </a:rPr>
              <a:t>Clean Air</a:t>
            </a:r>
          </a:p>
          <a:p>
            <a:r>
              <a:rPr lang="en-US" sz="2200" dirty="0" smtClean="0">
                <a:effectLst/>
              </a:rPr>
              <a:t>Regulate climate</a:t>
            </a:r>
          </a:p>
          <a:p>
            <a:endParaRPr lang="en-US" sz="2200" dirty="0">
              <a:effectLst/>
            </a:endParaRPr>
          </a:p>
          <a:p>
            <a:endParaRPr lang="en-US" sz="2200" dirty="0">
              <a:effectLst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7162800" y="6553200"/>
            <a:ext cx="19795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effectLst/>
                <a:latin typeface="Times New Roman" pitchFamily="18" charset="0"/>
              </a:rPr>
              <a:t>Photos:  Ann Arbor NAP</a:t>
            </a:r>
            <a:endParaRPr lang="en-US" sz="1400">
              <a:effectLst/>
              <a:latin typeface="Times New Roman" pitchFamily="18" charset="0"/>
            </a:endParaRPr>
          </a:p>
        </p:txBody>
      </p:sp>
      <p:pic>
        <p:nvPicPr>
          <p:cNvPr id="10246" name="Picture 6" descr="LHMPfloodplainforest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638801" y="2214170"/>
            <a:ext cx="3505200" cy="464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895600" y="685800"/>
            <a:ext cx="62484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dirty="0">
                <a:effectLst/>
              </a:rPr>
              <a:t>Filter &amp; Cool Runoff</a:t>
            </a:r>
          </a:p>
          <a:p>
            <a:r>
              <a:rPr lang="en-US" sz="2200" dirty="0">
                <a:effectLst/>
              </a:rPr>
              <a:t>Water supply</a:t>
            </a:r>
          </a:p>
          <a:p>
            <a:r>
              <a:rPr lang="en-US" sz="2200" dirty="0">
                <a:effectLst/>
              </a:rPr>
              <a:t>Groundwater Recharge</a:t>
            </a:r>
          </a:p>
          <a:p>
            <a:r>
              <a:rPr lang="en-US" sz="2200" dirty="0">
                <a:effectLst/>
              </a:rPr>
              <a:t>Storm and flood damage protection</a:t>
            </a:r>
          </a:p>
          <a:p>
            <a:r>
              <a:rPr lang="en-US" sz="2200" dirty="0">
                <a:effectLst/>
              </a:rPr>
              <a:t>Erosion control</a:t>
            </a:r>
          </a:p>
          <a:p>
            <a:endParaRPr lang="en-US" sz="2200" dirty="0"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8534400" cy="628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4038600" y="6019800"/>
            <a:ext cx="2514600" cy="609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2401" y="60198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$1.8 billion/year in West Michigan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76200" y="0"/>
            <a:ext cx="63652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D5F0FF"/>
                </a:solidFill>
                <a:latin typeface="+mn-lt"/>
              </a:rPr>
              <a:t>Little runoff prior to development</a:t>
            </a:r>
          </a:p>
        </p:txBody>
      </p:sp>
      <p:pic>
        <p:nvPicPr>
          <p:cNvPr id="18437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8312" y="1049338"/>
            <a:ext cx="8675688" cy="580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6"/>
          <p:cNvSpPr>
            <a:spLocks noChangeArrowheads="1"/>
          </p:cNvSpPr>
          <p:nvPr/>
        </p:nvSpPr>
        <p:spPr bwMode="auto">
          <a:xfrm>
            <a:off x="0" y="3073400"/>
            <a:ext cx="2209800" cy="3784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latin typeface="Arial" charset="0"/>
                <a:cs typeface="Arial" charset="0"/>
              </a:rPr>
              <a:t>Water infiltrates</a:t>
            </a:r>
          </a:p>
          <a:p>
            <a:pPr algn="r"/>
            <a:r>
              <a:rPr lang="en-US" dirty="0">
                <a:latin typeface="Arial" charset="0"/>
                <a:cs typeface="Arial" charset="0"/>
              </a:rPr>
              <a:t> into humus and </a:t>
            </a:r>
          </a:p>
          <a:p>
            <a:pPr algn="r"/>
            <a:r>
              <a:rPr lang="en-US" dirty="0">
                <a:latin typeface="Arial" charset="0"/>
                <a:cs typeface="Arial" charset="0"/>
              </a:rPr>
              <a:t>porous soil</a:t>
            </a:r>
          </a:p>
          <a:p>
            <a:pPr algn="r"/>
            <a:endParaRPr lang="en-US" dirty="0">
              <a:latin typeface="Arial" charset="0"/>
              <a:cs typeface="Arial" charset="0"/>
            </a:endParaRPr>
          </a:p>
          <a:p>
            <a:pPr algn="r"/>
            <a:endParaRPr lang="en-US" dirty="0">
              <a:latin typeface="Arial" charset="0"/>
              <a:cs typeface="Arial" charset="0"/>
            </a:endParaRPr>
          </a:p>
          <a:p>
            <a:pPr algn="r"/>
            <a:endParaRPr lang="en-US" dirty="0">
              <a:latin typeface="Arial" charset="0"/>
              <a:cs typeface="Arial" charset="0"/>
            </a:endParaRPr>
          </a:p>
          <a:p>
            <a:pPr algn="r"/>
            <a:r>
              <a:rPr lang="en-US" dirty="0">
                <a:latin typeface="Arial" charset="0"/>
                <a:cs typeface="Arial" charset="0"/>
              </a:rPr>
              <a:t>Plants take up </a:t>
            </a:r>
            <a:br>
              <a:rPr lang="en-US" dirty="0">
                <a:latin typeface="Arial" charset="0"/>
                <a:cs typeface="Arial" charset="0"/>
              </a:rPr>
            </a:br>
            <a:r>
              <a:rPr lang="en-US" dirty="0">
                <a:latin typeface="Arial" charset="0"/>
                <a:cs typeface="Arial" charset="0"/>
              </a:rPr>
              <a:t>much water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1066800"/>
          <a:ext cx="9144000" cy="484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4" name="Photo House" r:id="rId4" imgW="7888497" imgH="4179252" progId="">
                  <p:embed/>
                </p:oleObj>
              </mc:Choice>
              <mc:Fallback>
                <p:oleObj name="Photo House" r:id="rId4" imgW="7888497" imgH="4179252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66800"/>
                        <a:ext cx="9144000" cy="4843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14"/>
          <p:cNvSpPr txBox="1">
            <a:spLocks noChangeArrowheads="1"/>
          </p:cNvSpPr>
          <p:nvPr/>
        </p:nvSpPr>
        <p:spPr bwMode="auto">
          <a:xfrm>
            <a:off x="381000" y="6019800"/>
            <a:ext cx="365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Arial" charset="0"/>
                <a:cs typeface="Arial" charset="0"/>
              </a:rPr>
              <a:t>Most rain flows THROUGH the ground.</a:t>
            </a:r>
          </a:p>
        </p:txBody>
      </p:sp>
      <p:sp>
        <p:nvSpPr>
          <p:cNvPr id="1033" name="Text Box 16"/>
          <p:cNvSpPr txBox="1">
            <a:spLocks noChangeArrowheads="1"/>
          </p:cNvSpPr>
          <p:nvPr/>
        </p:nvSpPr>
        <p:spPr bwMode="auto">
          <a:xfrm>
            <a:off x="6400800" y="1066800"/>
            <a:ext cx="1981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charset="0"/>
                <a:cs typeface="Arial" charset="0"/>
              </a:rPr>
              <a:t>Few plants,</a:t>
            </a:r>
          </a:p>
          <a:p>
            <a:r>
              <a:rPr lang="en-US" sz="2000" dirty="0">
                <a:solidFill>
                  <a:srgbClr val="002060"/>
                </a:solidFill>
                <a:latin typeface="Arial" charset="0"/>
                <a:cs typeface="Arial" charset="0"/>
              </a:rPr>
              <a:t>Hard surfaces</a:t>
            </a:r>
          </a:p>
        </p:txBody>
      </p:sp>
      <p:sp>
        <p:nvSpPr>
          <p:cNvPr id="1036" name="Text Box 20"/>
          <p:cNvSpPr txBox="1">
            <a:spLocks noChangeArrowheads="1"/>
          </p:cNvSpPr>
          <p:nvPr/>
        </p:nvSpPr>
        <p:spPr bwMode="auto">
          <a:xfrm>
            <a:off x="3048000" y="1066800"/>
            <a:ext cx="2057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Arial" charset="0"/>
                <a:cs typeface="Arial" charset="0"/>
              </a:rPr>
              <a:t>Plants intercept the rain</a:t>
            </a:r>
          </a:p>
        </p:txBody>
      </p:sp>
      <p:sp>
        <p:nvSpPr>
          <p:cNvPr id="1037" name="Text Box 21"/>
          <p:cNvSpPr txBox="1">
            <a:spLocks noChangeArrowheads="1"/>
          </p:cNvSpPr>
          <p:nvPr/>
        </p:nvSpPr>
        <p:spPr bwMode="auto">
          <a:xfrm>
            <a:off x="381000" y="0"/>
            <a:ext cx="3429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+mn-lt"/>
                <a:cs typeface="Arial" charset="0"/>
              </a:rPr>
              <a:t>Pre-Development</a:t>
            </a:r>
          </a:p>
        </p:txBody>
      </p:sp>
      <p:sp>
        <p:nvSpPr>
          <p:cNvPr id="1038" name="Text Box 22"/>
          <p:cNvSpPr txBox="1">
            <a:spLocks noChangeArrowheads="1"/>
          </p:cNvSpPr>
          <p:nvPr/>
        </p:nvSpPr>
        <p:spPr bwMode="auto">
          <a:xfrm>
            <a:off x="5410200" y="0"/>
            <a:ext cx="39433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+mn-lt"/>
                <a:cs typeface="Arial" charset="0"/>
              </a:rPr>
              <a:t>Post-Development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7162800" y="7391400"/>
            <a:ext cx="32766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81600" y="609600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Most rain flows OVER the ground.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p w adopt site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418873">
            <a:off x="304800" y="152401"/>
            <a:ext cx="7620000" cy="615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943600" y="1373189"/>
            <a:ext cx="32004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200">
                <a:solidFill>
                  <a:schemeClr val="bg2"/>
                </a:solidFill>
                <a:effectLst/>
                <a:latin typeface="Arial" charset="0"/>
              </a:rPr>
              <a:t>HRWC is </a:t>
            </a:r>
          </a:p>
          <a:p>
            <a:pPr eaLnBrk="1" hangingPunct="1"/>
            <a:r>
              <a:rPr lang="en-US" sz="2200">
                <a:solidFill>
                  <a:schemeClr val="bg2"/>
                </a:solidFill>
                <a:effectLst/>
                <a:latin typeface="Arial" charset="0"/>
              </a:rPr>
              <a:t>Michigan’s first and oldest watershed council ~ a coalition     of local communities and residents established under state law in 1965 to protect </a:t>
            </a:r>
          </a:p>
          <a:p>
            <a:pPr eaLnBrk="1" hangingPunct="1"/>
            <a:r>
              <a:rPr lang="en-US" sz="2200">
                <a:solidFill>
                  <a:schemeClr val="bg2"/>
                </a:solidFill>
                <a:effectLst/>
                <a:latin typeface="Arial" charset="0"/>
              </a:rPr>
              <a:t>the Huron River and </a:t>
            </a:r>
          </a:p>
          <a:p>
            <a:pPr eaLnBrk="1" hangingPunct="1"/>
            <a:r>
              <a:rPr lang="en-US" sz="2200">
                <a:solidFill>
                  <a:schemeClr val="bg2"/>
                </a:solidFill>
                <a:effectLst/>
                <a:latin typeface="Arial" charset="0"/>
              </a:rPr>
              <a:t>its tributary streams, lakes, wetlands and groundwater. </a:t>
            </a:r>
          </a:p>
        </p:txBody>
      </p:sp>
      <p:pic>
        <p:nvPicPr>
          <p:cNvPr id="4100" name="Picture 4" descr="bldgriver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5800" y="609601"/>
            <a:ext cx="182880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7477" name="Line 5"/>
          <p:cNvSpPr>
            <a:spLocks noChangeShapeType="1"/>
          </p:cNvSpPr>
          <p:nvPr/>
        </p:nvSpPr>
        <p:spPr bwMode="auto">
          <a:xfrm flipH="1" flipV="1">
            <a:off x="685800" y="1828800"/>
            <a:ext cx="3200400" cy="2819400"/>
          </a:xfrm>
          <a:prstGeom prst="line">
            <a:avLst/>
          </a:prstGeom>
          <a:noFill/>
          <a:ln w="635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17478" name="Line 6"/>
          <p:cNvSpPr>
            <a:spLocks noChangeShapeType="1"/>
          </p:cNvSpPr>
          <p:nvPr/>
        </p:nvSpPr>
        <p:spPr bwMode="auto">
          <a:xfrm flipH="1" flipV="1">
            <a:off x="2514600" y="609600"/>
            <a:ext cx="1371600" cy="4038600"/>
          </a:xfrm>
          <a:prstGeom prst="line">
            <a:avLst/>
          </a:prstGeom>
          <a:noFill/>
          <a:ln w="635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103" name="Picture 8" descr="HRWClogotagRGB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553200" y="0"/>
            <a:ext cx="25908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6" cstate="email"/>
          <a:srcRect l="71001" t="26676" b="26044"/>
          <a:stretch/>
        </p:blipFill>
        <p:spPr bwMode="auto">
          <a:xfrm>
            <a:off x="-18230" y="4743543"/>
            <a:ext cx="1694630" cy="211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Isosceles Triangle 1"/>
          <p:cNvSpPr/>
          <p:nvPr/>
        </p:nvSpPr>
        <p:spPr bwMode="auto">
          <a:xfrm>
            <a:off x="304800" y="2862175"/>
            <a:ext cx="304800" cy="304800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318" y="2908678"/>
            <a:ext cx="1087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2"/>
                </a:solidFill>
              </a:rPr>
              <a:t>Stockbridge</a:t>
            </a:r>
            <a:endParaRPr lang="en-US" sz="12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Project\StewNet&amp;Bioreserve\Bioreserve_2006\REAmaterials\FieldAssessments\Hamburg227SMLCLyonsPoint\Pix\ArmsCreek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438400" y="1"/>
            <a:ext cx="6705600" cy="5017370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2514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Under 10% Impervious Surface</a:t>
            </a:r>
            <a:endParaRPr lang="en-US" sz="32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981200"/>
            <a:ext cx="2362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Low banks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Natural buffer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Good habitat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Cool water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28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Clear water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on-river-development-HoneyCreek15PercImp-225x300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038600" y="50801"/>
            <a:ext cx="5105400" cy="68072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3962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Between 10 and 25% Impervious Surface</a:t>
            </a:r>
            <a:endParaRPr lang="en-US" sz="32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981200"/>
            <a:ext cx="2362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Higher, undercut banks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sediment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Less diverse habitat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Warmer water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on-river-development-MillersCreek25PercImp-225x300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038601" y="50800"/>
            <a:ext cx="5105400" cy="68072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3886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Over 25% Impervious Surface</a:t>
            </a:r>
            <a:endParaRPr lang="en-US" sz="32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676400"/>
            <a:ext cx="2362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Steep, eroded banks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Little buffer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Very little habitat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Warm water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28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flashy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arms creek colo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011" y="1447800"/>
            <a:ext cx="9131989" cy="5410200"/>
          </a:xfrm>
          <a:prstGeom prst="rect">
            <a:avLst/>
          </a:prstGeom>
          <a:solidFill>
            <a:srgbClr val="33CC33"/>
          </a:solidFill>
          <a:ln w="9525" algn="in">
            <a:noFill/>
            <a:miter lim="800000"/>
            <a:headEnd/>
            <a:tailEnd/>
          </a:ln>
          <a:effectLst/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05200" y="0"/>
            <a:ext cx="2438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tabLst/>
              <a:defRPr/>
            </a:pPr>
            <a:r>
              <a:rPr lang="en-US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Trends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ChangeArrowheads="1"/>
          </p:cNvSpPr>
          <p:nvPr/>
        </p:nvSpPr>
        <p:spPr bwMode="auto">
          <a:xfrm>
            <a:off x="0" y="4194175"/>
            <a:ext cx="344487" cy="163513"/>
          </a:xfrm>
          <a:prstGeom prst="rect">
            <a:avLst/>
          </a:prstGeom>
          <a:solidFill>
            <a:srgbClr val="895A4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73087" y="4191000"/>
            <a:ext cx="67326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effectLst/>
              </a:rPr>
              <a:t>Conifers</a:t>
            </a: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0" y="3862388"/>
            <a:ext cx="344487" cy="165100"/>
          </a:xfrm>
          <a:prstGeom prst="rect">
            <a:avLst/>
          </a:prstGeom>
          <a:solidFill>
            <a:srgbClr val="38A8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573088" y="3886200"/>
            <a:ext cx="15790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dirty="0">
                <a:effectLst/>
              </a:rPr>
              <a:t>Central Hardwoods</a:t>
            </a:r>
          </a:p>
        </p:txBody>
      </p:sp>
      <p:sp>
        <p:nvSpPr>
          <p:cNvPr id="167943" name="Rectangle 7"/>
          <p:cNvSpPr>
            <a:spLocks noChangeArrowheads="1"/>
          </p:cNvSpPr>
          <p:nvPr/>
        </p:nvSpPr>
        <p:spPr bwMode="auto">
          <a:xfrm>
            <a:off x="0" y="5640388"/>
            <a:ext cx="344487" cy="165100"/>
          </a:xfrm>
          <a:prstGeom prst="rect">
            <a:avLst/>
          </a:prstGeom>
          <a:solidFill>
            <a:srgbClr val="00C5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573086" y="5638800"/>
            <a:ext cx="13545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effectLst/>
              </a:rPr>
              <a:t>Lowland Conifer</a:t>
            </a:r>
          </a:p>
        </p:txBody>
      </p:sp>
      <p:sp>
        <p:nvSpPr>
          <p:cNvPr id="167945" name="Rectangle 9"/>
          <p:cNvSpPr>
            <a:spLocks noChangeArrowheads="1"/>
          </p:cNvSpPr>
          <p:nvPr/>
        </p:nvSpPr>
        <p:spPr bwMode="auto">
          <a:xfrm>
            <a:off x="0" y="5310188"/>
            <a:ext cx="344487" cy="165100"/>
          </a:xfrm>
          <a:prstGeom prst="rect">
            <a:avLst/>
          </a:prstGeom>
          <a:solidFill>
            <a:srgbClr val="8400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573087" y="5334000"/>
            <a:ext cx="17009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effectLst/>
              </a:rPr>
              <a:t>Lowland Hardwoods</a:t>
            </a:r>
          </a:p>
        </p:txBody>
      </p:sp>
      <p:sp>
        <p:nvSpPr>
          <p:cNvPr id="167947" name="Rectangle 11"/>
          <p:cNvSpPr>
            <a:spLocks noChangeArrowheads="1"/>
          </p:cNvSpPr>
          <p:nvPr/>
        </p:nvSpPr>
        <p:spPr bwMode="auto">
          <a:xfrm>
            <a:off x="0" y="5943600"/>
            <a:ext cx="344487" cy="166688"/>
          </a:xfrm>
          <a:prstGeom prst="rect">
            <a:avLst/>
          </a:prstGeom>
          <a:solidFill>
            <a:srgbClr val="E8BE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573087" y="5943600"/>
            <a:ext cx="18594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effectLst/>
              </a:rPr>
              <a:t>Marsh/Meadow/Prairie</a:t>
            </a:r>
          </a:p>
        </p:txBody>
      </p:sp>
      <p:sp>
        <p:nvSpPr>
          <p:cNvPr id="167949" name="Rectangle 13" descr="Wide upward diagonal"/>
          <p:cNvSpPr>
            <a:spLocks noChangeArrowheads="1"/>
          </p:cNvSpPr>
          <p:nvPr/>
        </p:nvSpPr>
        <p:spPr bwMode="auto">
          <a:xfrm>
            <a:off x="0" y="6264275"/>
            <a:ext cx="344487" cy="166688"/>
          </a:xfrm>
          <a:prstGeom prst="rect">
            <a:avLst/>
          </a:prstGeom>
          <a:pattFill prst="wdUpDiag">
            <a:fgClr>
              <a:srgbClr val="000000"/>
            </a:fgClr>
            <a:bgClr>
              <a:schemeClr val="folHlink"/>
            </a:bgClr>
          </a:patt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573087" y="6264275"/>
            <a:ext cx="119199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effectLst/>
              </a:rPr>
              <a:t>Shrub Wetland</a:t>
            </a:r>
          </a:p>
        </p:txBody>
      </p:sp>
      <p:sp>
        <p:nvSpPr>
          <p:cNvPr id="167951" name="Rectangle 15"/>
          <p:cNvSpPr>
            <a:spLocks noChangeArrowheads="1"/>
          </p:cNvSpPr>
          <p:nvPr/>
        </p:nvSpPr>
        <p:spPr bwMode="auto">
          <a:xfrm>
            <a:off x="0" y="3581400"/>
            <a:ext cx="344487" cy="166688"/>
          </a:xfrm>
          <a:prstGeom prst="rect">
            <a:avLst/>
          </a:prstGeom>
          <a:solidFill>
            <a:srgbClr val="E9FF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80" name="Rectangle 16"/>
          <p:cNvSpPr>
            <a:spLocks noChangeArrowheads="1"/>
          </p:cNvSpPr>
          <p:nvPr/>
        </p:nvSpPr>
        <p:spPr bwMode="auto">
          <a:xfrm>
            <a:off x="573088" y="3581400"/>
            <a:ext cx="114614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effectLst/>
              </a:rPr>
              <a:t>Oak Openings</a:t>
            </a:r>
          </a:p>
        </p:txBody>
      </p:sp>
      <p:sp>
        <p:nvSpPr>
          <p:cNvPr id="167953" name="Rectangle 17"/>
          <p:cNvSpPr>
            <a:spLocks noChangeArrowheads="1"/>
          </p:cNvSpPr>
          <p:nvPr/>
        </p:nvSpPr>
        <p:spPr bwMode="auto">
          <a:xfrm>
            <a:off x="0" y="4497388"/>
            <a:ext cx="344487" cy="165100"/>
          </a:xfrm>
          <a:prstGeom prst="rect">
            <a:avLst/>
          </a:prstGeom>
          <a:solidFill>
            <a:srgbClr val="FFFF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82" name="Rectangle 18"/>
          <p:cNvSpPr>
            <a:spLocks noChangeArrowheads="1"/>
          </p:cNvSpPr>
          <p:nvPr/>
        </p:nvSpPr>
        <p:spPr bwMode="auto">
          <a:xfrm>
            <a:off x="573088" y="4495800"/>
            <a:ext cx="150842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dirty="0">
                <a:effectLst/>
              </a:rPr>
              <a:t>Upland Grassland</a:t>
            </a:r>
            <a:r>
              <a:rPr lang="en-US" sz="1400" dirty="0" smtClean="0">
                <a:effectLst/>
              </a:rPr>
              <a:t>/</a:t>
            </a:r>
          </a:p>
          <a:p>
            <a:r>
              <a:rPr lang="en-US" sz="1400" dirty="0" smtClean="0">
                <a:effectLst/>
              </a:rPr>
              <a:t>Herb</a:t>
            </a:r>
            <a:r>
              <a:rPr lang="en-US" sz="1400" dirty="0">
                <a:effectLst/>
              </a:rPr>
              <a:t>. </a:t>
            </a:r>
            <a:r>
              <a:rPr lang="en-US" sz="1400" dirty="0" err="1">
                <a:effectLst/>
              </a:rPr>
              <a:t>Shrubland</a:t>
            </a:r>
            <a:endParaRPr lang="en-US" sz="1400" dirty="0">
              <a:effectLst/>
            </a:endParaRPr>
          </a:p>
        </p:txBody>
      </p:sp>
      <p:sp>
        <p:nvSpPr>
          <p:cNvPr id="167955" name="Rectangle 19"/>
          <p:cNvSpPr>
            <a:spLocks noChangeArrowheads="1"/>
          </p:cNvSpPr>
          <p:nvPr/>
        </p:nvSpPr>
        <p:spPr bwMode="auto">
          <a:xfrm>
            <a:off x="0" y="5029200"/>
            <a:ext cx="344487" cy="165100"/>
          </a:xfrm>
          <a:prstGeom prst="rect">
            <a:avLst/>
          </a:prstGeom>
          <a:solidFill>
            <a:srgbClr val="004D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573087" y="5027613"/>
            <a:ext cx="4730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dirty="0">
                <a:effectLst/>
              </a:rPr>
              <a:t>Water</a:t>
            </a:r>
          </a:p>
        </p:txBody>
      </p:sp>
      <p:sp>
        <p:nvSpPr>
          <p:cNvPr id="167957" name="Text Box 21"/>
          <p:cNvSpPr txBox="1">
            <a:spLocks noChangeArrowheads="1"/>
          </p:cNvSpPr>
          <p:nvPr/>
        </p:nvSpPr>
        <p:spPr bwMode="auto">
          <a:xfrm>
            <a:off x="0" y="0"/>
            <a:ext cx="2438400" cy="304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Landscape of the Huron River Watershed, 1800’s</a:t>
            </a:r>
          </a:p>
        </p:txBody>
      </p:sp>
      <p:pic>
        <p:nvPicPr>
          <p:cNvPr id="23" name="Picture 2" descr="LandCover1800"/>
          <p:cNvPicPr>
            <a:picLocks noChangeAspect="1" noChangeArrowheads="1"/>
          </p:cNvPicPr>
          <p:nvPr/>
        </p:nvPicPr>
        <p:blipFill rotWithShape="1">
          <a:blip r:embed="rId3" cstate="email"/>
          <a:srcRect l="42907" t="45488" r="47448" b="44075"/>
          <a:stretch/>
        </p:blipFill>
        <p:spPr bwMode="auto">
          <a:xfrm>
            <a:off x="2274003" y="55539"/>
            <a:ext cx="6848882" cy="684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01" name="Text Box 41"/>
          <p:cNvSpPr txBox="1">
            <a:spLocks noChangeArrowheads="1"/>
          </p:cNvSpPr>
          <p:nvPr/>
        </p:nvSpPr>
        <p:spPr bwMode="auto">
          <a:xfrm>
            <a:off x="228600" y="0"/>
            <a:ext cx="2362200" cy="304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Landscape of the Huron River Watershed, 2000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551320"/>
            <a:ext cx="1803019" cy="1833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420" y="-21404"/>
            <a:ext cx="6744593" cy="61174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14800" cy="23622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Natural area trends in the Huron</a:t>
            </a:r>
          </a:p>
        </p:txBody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33600"/>
            <a:ext cx="57912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Fragmentation</a:t>
            </a:r>
          </a:p>
          <a:p>
            <a:pPr eaLnBrk="1" hangingPunct="1">
              <a:defRPr/>
            </a:pPr>
            <a:r>
              <a:rPr lang="en-US" sz="2400" dirty="0" smtClean="0"/>
              <a:t>Loss of wetlands (about 50%)</a:t>
            </a:r>
          </a:p>
          <a:p>
            <a:pPr eaLnBrk="1" hangingPunct="1">
              <a:defRPr/>
            </a:pPr>
            <a:r>
              <a:rPr lang="en-US" sz="2400" dirty="0" smtClean="0"/>
              <a:t>Loss of oak barrens, prairies, wooded wetlands, tamarack swamp</a:t>
            </a:r>
          </a:p>
        </p:txBody>
      </p:sp>
      <p:pic>
        <p:nvPicPr>
          <p:cNvPr id="546821" name="Picture 5" descr="savanna, NE I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4267200"/>
            <a:ext cx="4412519" cy="259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6822" name="Picture 6" descr="sibley_blazing_star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14958" y="3733800"/>
            <a:ext cx="452904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6820" name="Picture 4" descr="So_FloodGR_125-250"/>
          <p:cNvPicPr>
            <a:picLocks noChangeAspect="1" noChangeArrowheads="1"/>
          </p:cNvPicPr>
          <p:nvPr/>
        </p:nvPicPr>
        <p:blipFill>
          <a:blip r:embed="rId5" cstate="email">
            <a:lum bright="12000" contrast="12000"/>
          </a:blip>
          <a:srcRect/>
          <a:stretch>
            <a:fillRect/>
          </a:stretch>
        </p:blipFill>
        <p:spPr bwMode="auto">
          <a:xfrm>
            <a:off x="4800600" y="0"/>
            <a:ext cx="4343400" cy="296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tentialAerialSprawlGenoa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2462256" y="0"/>
            <a:ext cx="14068512" cy="6858000"/>
          </a:xfrm>
          <a:prstGeom prst="rect">
            <a:avLst/>
          </a:prstGeom>
        </p:spPr>
      </p:pic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Future Trends</a:t>
            </a:r>
          </a:p>
        </p:txBody>
      </p:sp>
      <p:sp>
        <p:nvSpPr>
          <p:cNvPr id="652291" name="Text Box 3"/>
          <p:cNvSpPr txBox="1">
            <a:spLocks noChangeArrowheads="1"/>
          </p:cNvSpPr>
          <p:nvPr/>
        </p:nvSpPr>
        <p:spPr bwMode="auto">
          <a:xfrm>
            <a:off x="457200" y="990601"/>
            <a:ext cx="83058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40%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the remaining open space is projected to be developed in the next 20 years </a:t>
            </a: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Master Plans and Zoning Ordinance build outs show little designated natural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area</a:t>
            </a: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Almost all natural areas in private ownership and designated for some kind of 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use</a:t>
            </a:r>
          </a:p>
          <a:p>
            <a:pPr>
              <a:defRPr/>
            </a:pP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Current development patterns are low density = more natural area converted per new  person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347788" y="0"/>
            <a:ext cx="6448425" cy="834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347788" y="-742950"/>
            <a:ext cx="6448425" cy="834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"/>
            <a:ext cx="1685925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752602" y="-39688"/>
            <a:ext cx="685799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E5FFFF"/>
                </a:solidFill>
              </a:rPr>
              <a:t>The Huron River Watershed </a:t>
            </a:r>
          </a:p>
          <a:p>
            <a:r>
              <a:rPr lang="en-US" sz="3200" dirty="0" smtClean="0">
                <a:solidFill>
                  <a:srgbClr val="E5FFFF"/>
                </a:solidFill>
              </a:rPr>
              <a:t>Green Infrastructure Services</a:t>
            </a:r>
            <a:endParaRPr lang="en-US" sz="3200" dirty="0">
              <a:solidFill>
                <a:srgbClr val="E5FFFF"/>
              </a:solidFill>
              <a:latin typeface="Comic Sans MS" pitchFamily="66" charset="0"/>
            </a:endParaRPr>
          </a:p>
          <a:p>
            <a:endParaRPr lang="en-US" sz="2400" dirty="0">
              <a:solidFill>
                <a:srgbClr val="E5FFFF"/>
              </a:solidFill>
              <a:effectLst/>
              <a:latin typeface="Comic Sans MS" pitchFamily="66" charset="0"/>
            </a:endParaRPr>
          </a:p>
        </p:txBody>
      </p:sp>
      <p:pic>
        <p:nvPicPr>
          <p:cNvPr id="3076" name="Picture 4" descr="parris_river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05000" y="2643189"/>
            <a:ext cx="6324600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4826675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Funding provided from the Americana Foundation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5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0480" y="0"/>
            <a:ext cx="2667000" cy="1676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Future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Land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" y="1524000"/>
            <a:ext cx="2286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Downtown vision plan</a:t>
            </a:r>
          </a:p>
          <a:p>
            <a:endParaRPr lang="en-US" dirty="0" smtClean="0"/>
          </a:p>
          <a:p>
            <a:r>
              <a:rPr lang="en-US" dirty="0" smtClean="0"/>
              <a:t>Parks and Rec plan</a:t>
            </a:r>
          </a:p>
          <a:p>
            <a:endParaRPr lang="en-US" dirty="0"/>
          </a:p>
          <a:p>
            <a:r>
              <a:rPr lang="en-US" dirty="0" smtClean="0"/>
              <a:t>“continued </a:t>
            </a:r>
            <a:r>
              <a:rPr lang="en-US" dirty="0"/>
              <a:t>commitment to community planning goals and policies geared to</a:t>
            </a:r>
          </a:p>
          <a:p>
            <a:r>
              <a:rPr lang="en-US" dirty="0"/>
              <a:t>preserving important natural features, while planning for growth in those</a:t>
            </a:r>
          </a:p>
          <a:p>
            <a:r>
              <a:rPr lang="en-US" dirty="0"/>
              <a:t>areas most suitable for </a:t>
            </a:r>
            <a:r>
              <a:rPr lang="en-US" dirty="0" smtClean="0"/>
              <a:t>development”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326" y="0"/>
            <a:ext cx="6778673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arms creek colo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011" y="1447800"/>
            <a:ext cx="9131989" cy="5410200"/>
          </a:xfrm>
          <a:prstGeom prst="rect">
            <a:avLst/>
          </a:prstGeom>
          <a:solidFill>
            <a:srgbClr val="33CC33"/>
          </a:solidFill>
          <a:ln w="9525" algn="in">
            <a:noFill/>
            <a:miter lim="800000"/>
            <a:headEnd/>
            <a:tailEnd/>
          </a:ln>
          <a:effectLst/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tabLst/>
              <a:defRPr/>
            </a:pPr>
            <a:r>
              <a:rPr lang="en-US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Keeping Northfield Healthy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038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HRWC Key Message</a:t>
            </a:r>
          </a:p>
        </p:txBody>
      </p:sp>
      <p:sp>
        <p:nvSpPr>
          <p:cNvPr id="635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41910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400" dirty="0" smtClean="0"/>
              <a:t>To maintain the Huron River watershed’s health: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400" dirty="0" smtClean="0"/>
              <a:t> I. Encourage higher density where infrastructure already exists.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400" dirty="0" smtClean="0"/>
              <a:t>II.	Preserve natural areas so they can continue to provide the ecological services necessary to maintain quality of water, air, land, and life.</a:t>
            </a:r>
          </a:p>
        </p:txBody>
      </p:sp>
      <p:pic>
        <p:nvPicPr>
          <p:cNvPr id="4" name="Picture 4" descr="MossScene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38601" y="-1"/>
            <a:ext cx="5105400" cy="682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"/>
            <a:ext cx="1685925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752602" y="-39688"/>
            <a:ext cx="739414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The Huron River Watershed </a:t>
            </a:r>
          </a:p>
          <a:p>
            <a:r>
              <a:rPr lang="en-US" sz="3200" dirty="0" err="1">
                <a:solidFill>
                  <a:schemeClr val="tx2"/>
                </a:solidFill>
              </a:rPr>
              <a:t>Bioreserve</a:t>
            </a:r>
            <a:r>
              <a:rPr lang="en-US" sz="3200" dirty="0">
                <a:solidFill>
                  <a:schemeClr val="tx2"/>
                </a:solidFill>
              </a:rPr>
              <a:t> Project</a:t>
            </a:r>
            <a:r>
              <a:rPr lang="en-US" sz="3200" dirty="0">
                <a:solidFill>
                  <a:schemeClr val="tx2"/>
                </a:solidFill>
                <a:latin typeface="Comic Sans MS" pitchFamily="66" charset="0"/>
              </a:rPr>
              <a:t> </a:t>
            </a:r>
          </a:p>
          <a:p>
            <a:endParaRPr lang="en-US" sz="2400" dirty="0">
              <a:solidFill>
                <a:schemeClr val="tx2"/>
              </a:solidFill>
              <a:effectLst/>
              <a:latin typeface="Comic Sans MS" pitchFamily="66" charset="0"/>
            </a:endParaRPr>
          </a:p>
          <a:p>
            <a:r>
              <a:rPr lang="en-US" sz="3200" dirty="0"/>
              <a:t>To assess &amp; protect the watershed’s last </a:t>
            </a:r>
          </a:p>
          <a:p>
            <a:r>
              <a:rPr lang="en-US" sz="3200" dirty="0"/>
              <a:t>remaining natural areas</a:t>
            </a:r>
          </a:p>
        </p:txBody>
      </p:sp>
      <p:pic>
        <p:nvPicPr>
          <p:cNvPr id="3076" name="Picture 4" descr="parris_river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05000" y="2643189"/>
            <a:ext cx="6324600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4826675"/>
            <a:ext cx="175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Funding provided by the Americana and </a:t>
            </a:r>
            <a:r>
              <a:rPr lang="en-US" dirty="0" err="1" smtClean="0"/>
              <a:t>Carls</a:t>
            </a:r>
            <a:r>
              <a:rPr lang="en-US" dirty="0" smtClean="0"/>
              <a:t> foundations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bioreserveexampl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8600" y="798514"/>
            <a:ext cx="8686800" cy="605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5" name="Rectangle 3"/>
          <p:cNvSpPr>
            <a:spLocks noChangeArrowheads="1"/>
          </p:cNvSpPr>
          <p:nvPr/>
        </p:nvSpPr>
        <p:spPr bwMode="auto">
          <a:xfrm>
            <a:off x="685800" y="152401"/>
            <a:ext cx="830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Bioreserve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Map: based on aerials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276600" y="76200"/>
            <a:ext cx="57912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Ranked </a:t>
            </a:r>
            <a:r>
              <a:rPr lang="en-US" sz="3200" dirty="0" err="1" smtClean="0"/>
              <a:t>Bioreserve</a:t>
            </a:r>
            <a:r>
              <a:rPr lang="en-US" sz="3200" dirty="0" smtClean="0"/>
              <a:t> Sites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15 criteria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1295400"/>
            <a:ext cx="4648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/>
              <a:t>Total size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/>
              <a:t>Size of core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/>
              <a:t>Topographic diversity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/>
              <a:t>Geological diversity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/>
              <a:t>Waterway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/>
              <a:t>Upland/wetland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/>
              <a:t>Remnant plant community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/>
              <a:t>Groundwater recharge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/>
              <a:t>Connectivity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/>
              <a:t>Corridors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/>
              <a:t>Restorability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/>
              <a:t>Amount of change since 1800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/>
              <a:t>Fragmentation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/>
              <a:t>MNFI “bio-rarity”  index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/>
              <a:t>MNFI “special” communities</a:t>
            </a:r>
          </a:p>
        </p:txBody>
      </p:sp>
      <p:pic>
        <p:nvPicPr>
          <p:cNvPr id="31748" name="Picture 4" descr="huronswamp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1"/>
            <a:ext cx="3962400" cy="568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Field Assessment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Assessing ecological integrity</a:t>
            </a:r>
          </a:p>
        </p:txBody>
      </p:sp>
      <p:pic>
        <p:nvPicPr>
          <p:cNvPr id="4" name="Picture 4" descr="Creek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62400" y="1219200"/>
            <a:ext cx="5181600" cy="387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1066800"/>
            <a:ext cx="4191000" cy="3962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Ground Truth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GIS map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Get more information about the natural area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endParaRPr lang="en-US" sz="2400" kern="0" dirty="0" smtClean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Help Conservancies </a:t>
            </a:r>
            <a:r>
              <a:rPr lang="en-US" sz="2400" kern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protect most important lands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kern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Help with stewardship of natural </a:t>
            </a:r>
            <a:r>
              <a:rPr lang="en-US" sz="2400" kern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lands</a:t>
            </a:r>
          </a:p>
          <a:p>
            <a:pPr lvl="0" eaLnBrk="1" hangingPunct="1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7" r="68693"/>
          <a:stretch/>
        </p:blipFill>
        <p:spPr>
          <a:xfrm>
            <a:off x="0" y="3200400"/>
            <a:ext cx="2488623" cy="1371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044" y="29308"/>
            <a:ext cx="6600094" cy="6731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2488623" cy="2743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Northfield’s remaining natural areas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1447" y="4771935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Field Assessments in Northfield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48975" y="4874230"/>
            <a:ext cx="304800" cy="152400"/>
          </a:xfrm>
          <a:prstGeom prst="rect">
            <a:avLst/>
          </a:prstGeom>
          <a:noFill/>
          <a:ln w="3810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481" y="57150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Doing assessments this summer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4572000" y="3962400"/>
            <a:ext cx="4419600" cy="1295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541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defRPr/>
            </a:pPr>
            <a:r>
              <a:rPr lang="en-US" sz="3200" kern="0" dirty="0" smtClean="0">
                <a:solidFill>
                  <a:srgbClr val="FFFFFF"/>
                </a:solidFill>
                <a:effectLst/>
                <a:latin typeface="+mn-lt"/>
                <a:cs typeface="Arial" pitchFamily="34" charset="0"/>
              </a:rPr>
              <a:t>What you can do</a:t>
            </a:r>
            <a:endParaRPr lang="en-US" sz="3200" kern="0" dirty="0">
              <a:solidFill>
                <a:srgbClr val="FFFFFF"/>
              </a:solidFill>
              <a:effectLst/>
              <a:latin typeface="+mn-lt"/>
              <a:cs typeface="Arial" pitchFamily="34" charset="0"/>
            </a:endParaRPr>
          </a:p>
        </p:txBody>
      </p:sp>
      <p:pic>
        <p:nvPicPr>
          <p:cNvPr id="5" name="Picture 4" descr="VolunteerPhoto2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27" descr="C:\Documents and Settings\Beth\Desktop\pics for HRWC\lpcwa__sample_n07-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4007358"/>
            <a:ext cx="4419600" cy="285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762000"/>
            <a:ext cx="44196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Design higher density, livable neighborhoods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Live in a </a:t>
            </a:r>
            <a:r>
              <a:rPr lang="en-US" sz="2000" dirty="0" err="1" smtClean="0"/>
              <a:t>walkable</a:t>
            </a:r>
            <a:r>
              <a:rPr lang="en-US" sz="2000" dirty="0" smtClean="0"/>
              <a:t> community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Plant trees, native plants in your lawn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Keep water on your land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Control stormwater runoff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Leave natural buffers around creeks, wetlands, and ponds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572000" y="3657600"/>
            <a:ext cx="44196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Keep natural lands natural</a:t>
            </a:r>
          </a:p>
          <a:p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Permanently preserve larger, intact, natural lands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Join us in assessing the creek and its landscapes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333500"/>
            <a:ext cx="8229600" cy="2259013"/>
          </a:xfrm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Green infrastructure is the 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interconnected network of open spaces, natural areas and waterways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Focusing on conservation values and the services provided by natural systems in 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concert with, instead of in opposition to, land development</a:t>
            </a:r>
            <a:endParaRPr lang="en-US" sz="2400" b="1" dirty="0"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721923" name="Rectangle 3"/>
          <p:cNvSpPr>
            <a:spLocks noChangeArrowheads="1"/>
          </p:cNvSpPr>
          <p:nvPr/>
        </p:nvSpPr>
        <p:spPr bwMode="auto">
          <a:xfrm>
            <a:off x="457200" y="3994150"/>
            <a:ext cx="3829050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sz="2400" dirty="0"/>
              <a:t>Gives us an opportunity to </a:t>
            </a:r>
            <a:r>
              <a:rPr lang="en-US" sz="2400" dirty="0">
                <a:solidFill>
                  <a:schemeClr val="hlink"/>
                </a:solidFill>
              </a:rPr>
              <a:t>Identify, Protect &amp; Enhance our </a:t>
            </a:r>
            <a:r>
              <a:rPr lang="en-US" sz="2400" u="sng" dirty="0">
                <a:solidFill>
                  <a:schemeClr val="hlink"/>
                </a:solidFill>
              </a:rPr>
              <a:t>Natural Assets</a:t>
            </a:r>
          </a:p>
        </p:txBody>
      </p:sp>
      <p:sp>
        <p:nvSpPr>
          <p:cNvPr id="721924" name="Rectangle 4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gradFill rotWithShape="1">
            <a:gsLst>
              <a:gs pos="0">
                <a:srgbClr val="006600">
                  <a:gamma/>
                  <a:shade val="46275"/>
                  <a:invGamma/>
                </a:srgbClr>
              </a:gs>
              <a:gs pos="50000">
                <a:srgbClr val="006600"/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US" sz="2400" b="1" dirty="0">
                <a:solidFill>
                  <a:schemeClr val="hlink"/>
                </a:solidFill>
              </a:rPr>
              <a:t>What is Green Infrastructure?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429125" y="3865563"/>
            <a:ext cx="4391025" cy="2643187"/>
            <a:chOff x="2790" y="2435"/>
            <a:chExt cx="2766" cy="1665"/>
          </a:xfrm>
        </p:grpSpPr>
        <p:sp>
          <p:nvSpPr>
            <p:cNvPr id="721926" name="AutoShape 6"/>
            <p:cNvSpPr>
              <a:spLocks noChangeArrowheads="1"/>
            </p:cNvSpPr>
            <p:nvPr/>
          </p:nvSpPr>
          <p:spPr bwMode="auto">
            <a:xfrm>
              <a:off x="2942" y="2453"/>
              <a:ext cx="2336" cy="852"/>
            </a:xfrm>
            <a:custGeom>
              <a:avLst/>
              <a:gdLst>
                <a:gd name="G0" fmla="+- 0 0 0"/>
                <a:gd name="G1" fmla="+- -11796480 0 0"/>
                <a:gd name="G2" fmla="+- 0 0 -11796480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5400 0 0"/>
                <a:gd name="G9" fmla="+- 0 0 -11796480"/>
                <a:gd name="G10" fmla="+- 540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540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5400 0"/>
                <a:gd name="G29" fmla="sin 540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11796480"/>
                <a:gd name="G36" fmla="sin G34 -11796480"/>
                <a:gd name="G37" fmla="+/ -11796480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5400 G39"/>
                <a:gd name="G43" fmla="sin 54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799 w 21600"/>
                <a:gd name="T5" fmla="*/ 0 h 21600"/>
                <a:gd name="T6" fmla="*/ 2700 w 21600"/>
                <a:gd name="T7" fmla="*/ 10800 h 21600"/>
                <a:gd name="T8" fmla="*/ 10799 w 21600"/>
                <a:gd name="T9" fmla="*/ 5400 h 21600"/>
                <a:gd name="T10" fmla="*/ 24300 w 21600"/>
                <a:gd name="T11" fmla="*/ 10800 h 21600"/>
                <a:gd name="T12" fmla="*/ 18900 w 21600"/>
                <a:gd name="T13" fmla="*/ 16200 h 21600"/>
                <a:gd name="T14" fmla="*/ 13500 w 21600"/>
                <a:gd name="T15" fmla="*/ 1080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3366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27" name="AutoShape 7"/>
            <p:cNvSpPr>
              <a:spLocks noChangeArrowheads="1"/>
            </p:cNvSpPr>
            <p:nvPr/>
          </p:nvSpPr>
          <p:spPr bwMode="auto">
            <a:xfrm rot="10800000">
              <a:off x="3022" y="3234"/>
              <a:ext cx="2336" cy="851"/>
            </a:xfrm>
            <a:custGeom>
              <a:avLst/>
              <a:gdLst>
                <a:gd name="G0" fmla="+- 0 0 0"/>
                <a:gd name="G1" fmla="+- -11796480 0 0"/>
                <a:gd name="G2" fmla="+- 0 0 -11796480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5400 0 0"/>
                <a:gd name="G9" fmla="+- 0 0 -11796480"/>
                <a:gd name="G10" fmla="+- 540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540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5400 0"/>
                <a:gd name="G29" fmla="sin 540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11796480"/>
                <a:gd name="G36" fmla="sin G34 -11796480"/>
                <a:gd name="G37" fmla="+/ -11796480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5400 G39"/>
                <a:gd name="G43" fmla="sin 54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799 w 21600"/>
                <a:gd name="T5" fmla="*/ 0 h 21600"/>
                <a:gd name="T6" fmla="*/ 2700 w 21600"/>
                <a:gd name="T7" fmla="*/ 10800 h 21600"/>
                <a:gd name="T8" fmla="*/ 10799 w 21600"/>
                <a:gd name="T9" fmla="*/ 5400 h 21600"/>
                <a:gd name="T10" fmla="*/ 24300 w 21600"/>
                <a:gd name="T11" fmla="*/ 10800 h 21600"/>
                <a:gd name="T12" fmla="*/ 18900 w 21600"/>
                <a:gd name="T13" fmla="*/ 16200 h 21600"/>
                <a:gd name="T14" fmla="*/ 13500 w 21600"/>
                <a:gd name="T15" fmla="*/ 1080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99CC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21928" name="Picture 8" descr="Home by Wake-Pratt Construction Co.">
              <a:hlinkClick r:id="rId3" tooltip="Cottonwood II by Wake-Pratt Construction Co."/>
            </p:cNvPr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4543" y="3253"/>
              <a:ext cx="1013" cy="67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pic>
          <p:nvPicPr>
            <p:cNvPr id="721929" name="Picture 9" descr="Copy (3) of Picture 040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2790" y="2656"/>
              <a:ext cx="909" cy="68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pic>
          <p:nvPicPr>
            <p:cNvPr id="721930" name="Picture 10" descr="#1"/>
            <p:cNvPicPr>
              <a:picLocks noChangeAspect="1" noChangeArrowheads="1"/>
            </p:cNvPicPr>
            <p:nvPr/>
          </p:nvPicPr>
          <p:blipFill>
            <a:blip r:embed="rId6" cstate="email">
              <a:lum contrast="30000"/>
            </a:blip>
            <a:srcRect/>
            <a:stretch>
              <a:fillRect/>
            </a:stretch>
          </p:blipFill>
          <p:spPr bwMode="auto">
            <a:xfrm>
              <a:off x="3934" y="2935"/>
              <a:ext cx="458" cy="698"/>
            </a:xfrm>
            <a:prstGeom prst="rect">
              <a:avLst/>
            </a:prstGeom>
            <a:pattFill prst="sm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rgbClr val="003300"/>
              </a:solidFill>
              <a:miter lim="800000"/>
              <a:headEnd/>
              <a:tailEnd/>
            </a:ln>
            <a:effectLst/>
          </p:spPr>
        </p:pic>
        <p:sp>
          <p:nvSpPr>
            <p:cNvPr id="721931" name="Text Box 11"/>
            <p:cNvSpPr txBox="1">
              <a:spLocks noChangeArrowheads="1"/>
            </p:cNvSpPr>
            <p:nvPr/>
          </p:nvSpPr>
          <p:spPr bwMode="auto">
            <a:xfrm>
              <a:off x="3515" y="2435"/>
              <a:ext cx="1309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/>
                <a:t>Natural</a:t>
              </a:r>
            </a:p>
          </p:txBody>
        </p:sp>
        <p:sp>
          <p:nvSpPr>
            <p:cNvPr id="721932" name="Text Box 12"/>
            <p:cNvSpPr txBox="1">
              <a:spLocks noChangeArrowheads="1"/>
            </p:cNvSpPr>
            <p:nvPr/>
          </p:nvSpPr>
          <p:spPr bwMode="auto">
            <a:xfrm>
              <a:off x="3737" y="3850"/>
              <a:ext cx="836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2"/>
                  </a:solidFill>
                </a:rPr>
                <a:t>Built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arms creek colo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011" y="1447800"/>
            <a:ext cx="9131989" cy="5410200"/>
          </a:xfrm>
          <a:prstGeom prst="rect">
            <a:avLst/>
          </a:prstGeom>
          <a:solidFill>
            <a:srgbClr val="33CC33"/>
          </a:solidFill>
          <a:ln w="9525" algn="in">
            <a:noFill/>
            <a:miter lim="800000"/>
            <a:headEnd/>
            <a:tailEnd/>
          </a:ln>
          <a:effectLst/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362200" y="0"/>
            <a:ext cx="449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tabLst/>
              <a:defRPr/>
            </a:pPr>
            <a:r>
              <a:rPr lang="en-US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Northfield’s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tabLst/>
              <a:defRPr/>
            </a:pPr>
            <a:r>
              <a:rPr lang="en-US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Natural Assets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ChangeArrowheads="1"/>
          </p:cNvSpPr>
          <p:nvPr/>
        </p:nvSpPr>
        <p:spPr bwMode="auto">
          <a:xfrm>
            <a:off x="342900" y="896938"/>
            <a:ext cx="55340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 eaLnBrk="1" hangingPunct="1"/>
            <a:r>
              <a:rPr lang="en-US" b="1"/>
              <a:t>Green infrastructure networks </a:t>
            </a:r>
          </a:p>
          <a:p>
            <a:pPr algn="l" eaLnBrk="1" hangingPunct="1"/>
            <a:r>
              <a:rPr lang="en-US" b="1"/>
              <a:t>consist of the following components:</a:t>
            </a:r>
            <a:r>
              <a:rPr lang="en-US">
                <a:latin typeface="Arial" charset="0"/>
              </a:rPr>
              <a:t> </a:t>
            </a:r>
          </a:p>
        </p:txBody>
      </p:sp>
      <p:sp>
        <p:nvSpPr>
          <p:cNvPr id="718851" name="Rectangle 3"/>
          <p:cNvSpPr>
            <a:spLocks noChangeArrowheads="1"/>
          </p:cNvSpPr>
          <p:nvPr/>
        </p:nvSpPr>
        <p:spPr bwMode="auto">
          <a:xfrm>
            <a:off x="276225" y="2279650"/>
            <a:ext cx="42656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1" hangingPunct="1"/>
            <a:r>
              <a:rPr lang="en-US" sz="2000" b="1">
                <a:solidFill>
                  <a:srgbClr val="FFFF00"/>
                </a:solidFill>
              </a:rPr>
              <a:t>Hubs:</a:t>
            </a:r>
            <a:r>
              <a:rPr lang="en-US" sz="2000">
                <a:solidFill>
                  <a:srgbClr val="FFFF00"/>
                </a:solidFill>
              </a:rPr>
              <a:t> </a:t>
            </a:r>
            <a:r>
              <a:rPr lang="en-US" sz="2000"/>
              <a:t>Hubs anchor the network </a:t>
            </a:r>
          </a:p>
          <a:p>
            <a:pPr algn="l" eaLnBrk="1" hangingPunct="1"/>
            <a:r>
              <a:rPr lang="en-US" sz="2000"/>
              <a:t>and provide an origin or destination </a:t>
            </a:r>
          </a:p>
          <a:p>
            <a:pPr algn="l" eaLnBrk="1" hangingPunct="1"/>
            <a:r>
              <a:rPr lang="en-US" sz="2000"/>
              <a:t>for wildlife.</a:t>
            </a:r>
            <a:r>
              <a:rPr lang="en-US" sz="2000">
                <a:latin typeface="Arial" charset="0"/>
              </a:rPr>
              <a:t> </a:t>
            </a:r>
          </a:p>
        </p:txBody>
      </p:sp>
      <p:sp>
        <p:nvSpPr>
          <p:cNvPr id="718852" name="Rectangle 4"/>
          <p:cNvSpPr>
            <a:spLocks noChangeArrowheads="1"/>
          </p:cNvSpPr>
          <p:nvPr/>
        </p:nvSpPr>
        <p:spPr bwMode="auto">
          <a:xfrm>
            <a:off x="276225" y="3498850"/>
            <a:ext cx="43307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1" hangingPunct="1"/>
            <a:r>
              <a:rPr lang="en-US" sz="2000" b="1">
                <a:solidFill>
                  <a:srgbClr val="FFFF00"/>
                </a:solidFill>
              </a:rPr>
              <a:t>Sites: </a:t>
            </a:r>
            <a:r>
              <a:rPr lang="en-US" sz="2000"/>
              <a:t>Smaller ecological landscape </a:t>
            </a:r>
          </a:p>
          <a:p>
            <a:pPr algn="l" eaLnBrk="1" hangingPunct="1"/>
            <a:r>
              <a:rPr lang="en-US" sz="2000"/>
              <a:t>features that can serve as a point of </a:t>
            </a:r>
          </a:p>
          <a:p>
            <a:pPr algn="l" eaLnBrk="1" hangingPunct="1"/>
            <a:r>
              <a:rPr lang="en-US" sz="2000"/>
              <a:t>origin or destination</a:t>
            </a:r>
            <a:r>
              <a:rPr lang="en-US" sz="2000">
                <a:latin typeface="Arial" charset="0"/>
              </a:rPr>
              <a:t> </a:t>
            </a:r>
          </a:p>
        </p:txBody>
      </p:sp>
      <p:sp>
        <p:nvSpPr>
          <p:cNvPr id="718853" name="Rectangle 5"/>
          <p:cNvSpPr>
            <a:spLocks noChangeArrowheads="1"/>
          </p:cNvSpPr>
          <p:nvPr/>
        </p:nvSpPr>
        <p:spPr bwMode="auto">
          <a:xfrm>
            <a:off x="276225" y="4749800"/>
            <a:ext cx="44037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 eaLnBrk="1" hangingPunct="1"/>
            <a:r>
              <a:rPr lang="en-US" sz="2000" b="1">
                <a:solidFill>
                  <a:srgbClr val="FFFF00"/>
                </a:solidFill>
              </a:rPr>
              <a:t>Links: </a:t>
            </a:r>
            <a:r>
              <a:rPr lang="en-US" sz="2000"/>
              <a:t>The connections that hold </a:t>
            </a:r>
          </a:p>
          <a:p>
            <a:pPr algn="just" eaLnBrk="1" hangingPunct="1"/>
            <a:r>
              <a:rPr lang="en-US" sz="2000"/>
              <a:t>the network together and enable it </a:t>
            </a:r>
          </a:p>
          <a:p>
            <a:pPr algn="just" eaLnBrk="1" hangingPunct="1"/>
            <a:r>
              <a:rPr lang="en-US" sz="2000"/>
              <a:t>to function. Links facilitate movement</a:t>
            </a:r>
          </a:p>
          <a:p>
            <a:pPr algn="just" eaLnBrk="1" hangingPunct="1"/>
            <a:r>
              <a:rPr lang="en-US" sz="2000"/>
              <a:t>from one hub to another. </a:t>
            </a:r>
          </a:p>
        </p:txBody>
      </p:sp>
      <p:pic>
        <p:nvPicPr>
          <p:cNvPr id="718854" name="Picture 6" descr="#1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81575" y="2992438"/>
            <a:ext cx="3810000" cy="3365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8855" name="Picture 7" descr="#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81575" y="2992438"/>
            <a:ext cx="3810000" cy="3365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16600" y="804863"/>
            <a:ext cx="2428875" cy="2051050"/>
            <a:chOff x="3654" y="2579"/>
            <a:chExt cx="1530" cy="1292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654" y="2663"/>
              <a:ext cx="1530" cy="1208"/>
              <a:chOff x="3702" y="1997"/>
              <a:chExt cx="1530" cy="1208"/>
            </a:xfrm>
          </p:grpSpPr>
          <p:sp>
            <p:nvSpPr>
              <p:cNvPr id="718858" name="Oval 10"/>
              <p:cNvSpPr>
                <a:spLocks noChangeArrowheads="1"/>
              </p:cNvSpPr>
              <p:nvPr/>
            </p:nvSpPr>
            <p:spPr bwMode="auto">
              <a:xfrm>
                <a:off x="4649" y="1997"/>
                <a:ext cx="474" cy="497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859" name="Oval 11"/>
              <p:cNvSpPr>
                <a:spLocks noChangeArrowheads="1"/>
              </p:cNvSpPr>
              <p:nvPr/>
            </p:nvSpPr>
            <p:spPr bwMode="auto">
              <a:xfrm>
                <a:off x="3702" y="2708"/>
                <a:ext cx="473" cy="497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860" name="Text Box 12"/>
              <p:cNvSpPr txBox="1">
                <a:spLocks noChangeArrowheads="1"/>
              </p:cNvSpPr>
              <p:nvPr/>
            </p:nvSpPr>
            <p:spPr bwMode="auto">
              <a:xfrm>
                <a:off x="3767" y="2865"/>
                <a:ext cx="507" cy="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r>
                  <a:rPr lang="en-US" sz="1600" b="1">
                    <a:latin typeface="Arial" charset="0"/>
                  </a:rPr>
                  <a:t>Hub</a:t>
                </a:r>
                <a:endParaRPr lang="en-US" sz="1600">
                  <a:latin typeface="Arial" charset="0"/>
                </a:endParaRPr>
              </a:p>
            </p:txBody>
          </p:sp>
          <p:sp>
            <p:nvSpPr>
              <p:cNvPr id="718861" name="Text Box 13"/>
              <p:cNvSpPr txBox="1">
                <a:spLocks noChangeArrowheads="1"/>
              </p:cNvSpPr>
              <p:nvPr/>
            </p:nvSpPr>
            <p:spPr bwMode="auto">
              <a:xfrm>
                <a:off x="4724" y="2158"/>
                <a:ext cx="50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r>
                  <a:rPr lang="en-US" sz="1600" b="1">
                    <a:latin typeface="Arial" charset="0"/>
                  </a:rPr>
                  <a:t>Hub</a:t>
                </a:r>
                <a:endParaRPr lang="en-US" sz="1600">
                  <a:latin typeface="Arial" charset="0"/>
                </a:endParaRPr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3874" y="2728"/>
              <a:ext cx="947" cy="902"/>
              <a:chOff x="3922" y="2069"/>
              <a:chExt cx="947" cy="902"/>
            </a:xfrm>
          </p:grpSpPr>
          <p:sp>
            <p:nvSpPr>
              <p:cNvPr id="718863" name="Freeform 15"/>
              <p:cNvSpPr>
                <a:spLocks/>
              </p:cNvSpPr>
              <p:nvPr/>
            </p:nvSpPr>
            <p:spPr bwMode="auto">
              <a:xfrm>
                <a:off x="3922" y="2069"/>
                <a:ext cx="828" cy="724"/>
              </a:xfrm>
              <a:custGeom>
                <a:avLst/>
                <a:gdLst/>
                <a:ahLst/>
                <a:cxnLst>
                  <a:cxn ang="0">
                    <a:pos x="0" y="1282"/>
                  </a:cxn>
                  <a:cxn ang="0">
                    <a:pos x="310" y="331"/>
                  </a:cxn>
                  <a:cxn ang="0">
                    <a:pos x="814" y="37"/>
                  </a:cxn>
                  <a:cxn ang="0">
                    <a:pos x="1470" y="112"/>
                  </a:cxn>
                </a:cxnLst>
                <a:rect l="0" t="0" r="r" b="b"/>
                <a:pathLst>
                  <a:path w="1470" h="1282">
                    <a:moveTo>
                      <a:pt x="0" y="1282"/>
                    </a:moveTo>
                    <a:cubicBezTo>
                      <a:pt x="52" y="1121"/>
                      <a:pt x="174" y="538"/>
                      <a:pt x="310" y="331"/>
                    </a:cubicBezTo>
                    <a:cubicBezTo>
                      <a:pt x="446" y="124"/>
                      <a:pt x="621" y="74"/>
                      <a:pt x="814" y="37"/>
                    </a:cubicBezTo>
                    <a:cubicBezTo>
                      <a:pt x="1007" y="0"/>
                      <a:pt x="1333" y="97"/>
                      <a:pt x="1470" y="112"/>
                    </a:cubicBezTo>
                  </a:path>
                </a:pathLst>
              </a:custGeom>
              <a:noFill/>
              <a:ln w="76200" cmpd="sng">
                <a:solidFill>
                  <a:srgbClr val="CCFF33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864" name="Freeform 16"/>
              <p:cNvSpPr>
                <a:spLocks/>
              </p:cNvSpPr>
              <p:nvPr/>
            </p:nvSpPr>
            <p:spPr bwMode="auto">
              <a:xfrm>
                <a:off x="4108" y="2438"/>
                <a:ext cx="761" cy="533"/>
              </a:xfrm>
              <a:custGeom>
                <a:avLst/>
                <a:gdLst/>
                <a:ahLst/>
                <a:cxnLst>
                  <a:cxn ang="0">
                    <a:pos x="1350" y="0"/>
                  </a:cxn>
                  <a:cxn ang="0">
                    <a:pos x="1157" y="632"/>
                  </a:cxn>
                  <a:cxn ang="0">
                    <a:pos x="629" y="890"/>
                  </a:cxn>
                  <a:cxn ang="0">
                    <a:pos x="0" y="945"/>
                  </a:cxn>
                </a:cxnLst>
                <a:rect l="0" t="0" r="r" b="b"/>
                <a:pathLst>
                  <a:path w="1350" h="945">
                    <a:moveTo>
                      <a:pt x="1350" y="0"/>
                    </a:moveTo>
                    <a:cubicBezTo>
                      <a:pt x="1320" y="105"/>
                      <a:pt x="1277" y="484"/>
                      <a:pt x="1157" y="632"/>
                    </a:cubicBezTo>
                    <a:cubicBezTo>
                      <a:pt x="1037" y="780"/>
                      <a:pt x="822" y="838"/>
                      <a:pt x="629" y="890"/>
                    </a:cubicBezTo>
                    <a:cubicBezTo>
                      <a:pt x="436" y="942"/>
                      <a:pt x="131" y="934"/>
                      <a:pt x="0" y="945"/>
                    </a:cubicBezTo>
                  </a:path>
                </a:pathLst>
              </a:custGeom>
              <a:noFill/>
              <a:ln w="76200" cmpd="sng">
                <a:solidFill>
                  <a:srgbClr val="CCFF33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18865" name="Text Box 17"/>
            <p:cNvSpPr txBox="1">
              <a:spLocks noChangeArrowheads="1"/>
            </p:cNvSpPr>
            <p:nvPr/>
          </p:nvSpPr>
          <p:spPr bwMode="auto">
            <a:xfrm>
              <a:off x="4427" y="3251"/>
              <a:ext cx="50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Ins="0"/>
            <a:lstStyle/>
            <a:p>
              <a:pPr algn="l" eaLnBrk="1" hangingPunct="1"/>
              <a:r>
                <a:rPr lang="en-US" sz="1400" b="1">
                  <a:latin typeface="Arial" charset="0"/>
                </a:rPr>
                <a:t>Link</a:t>
              </a:r>
              <a:endParaRPr lang="en-US" sz="1400">
                <a:latin typeface="Arial" charset="0"/>
              </a:endParaRPr>
            </a:p>
          </p:txBody>
        </p: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3866" y="2579"/>
              <a:ext cx="600" cy="1138"/>
              <a:chOff x="3914" y="1920"/>
              <a:chExt cx="600" cy="1138"/>
            </a:xfrm>
          </p:grpSpPr>
          <p:sp>
            <p:nvSpPr>
              <p:cNvPr id="718867" name="Oval 19"/>
              <p:cNvSpPr>
                <a:spLocks noChangeArrowheads="1"/>
              </p:cNvSpPr>
              <p:nvPr/>
            </p:nvSpPr>
            <p:spPr bwMode="auto">
              <a:xfrm>
                <a:off x="4006" y="2099"/>
                <a:ext cx="189" cy="248"/>
              </a:xfrm>
              <a:prstGeom prst="ellipse">
                <a:avLst/>
              </a:prstGeom>
              <a:solidFill>
                <a:srgbClr val="CC99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868" name="Oval 20"/>
              <p:cNvSpPr>
                <a:spLocks noChangeArrowheads="1"/>
              </p:cNvSpPr>
              <p:nvPr/>
            </p:nvSpPr>
            <p:spPr bwMode="auto">
              <a:xfrm>
                <a:off x="4324" y="2810"/>
                <a:ext cx="190" cy="248"/>
              </a:xfrm>
              <a:prstGeom prst="ellipse">
                <a:avLst/>
              </a:prstGeom>
              <a:solidFill>
                <a:srgbClr val="CC99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869" name="Oval 21"/>
              <p:cNvSpPr>
                <a:spLocks noChangeArrowheads="1"/>
              </p:cNvSpPr>
              <p:nvPr/>
            </p:nvSpPr>
            <p:spPr bwMode="auto">
              <a:xfrm>
                <a:off x="4270" y="1997"/>
                <a:ext cx="190" cy="249"/>
              </a:xfrm>
              <a:prstGeom prst="ellipse">
                <a:avLst/>
              </a:prstGeom>
              <a:solidFill>
                <a:srgbClr val="CC99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870" name="Text Box 22"/>
              <p:cNvSpPr txBox="1">
                <a:spLocks noChangeArrowheads="1"/>
              </p:cNvSpPr>
              <p:nvPr/>
            </p:nvSpPr>
            <p:spPr bwMode="auto">
              <a:xfrm>
                <a:off x="3914" y="1920"/>
                <a:ext cx="406" cy="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Ins="0"/>
              <a:lstStyle/>
              <a:p>
                <a:pPr algn="l" eaLnBrk="1" hangingPunct="1"/>
                <a:r>
                  <a:rPr lang="en-US" sz="1400" b="1">
                    <a:latin typeface="Arial" charset="0"/>
                  </a:rPr>
                  <a:t>Sites</a:t>
                </a:r>
                <a:endParaRPr lang="en-US" sz="1400">
                  <a:latin typeface="Arial" charset="0"/>
                </a:endParaRPr>
              </a:p>
            </p:txBody>
          </p:sp>
        </p:grpSp>
      </p:grpSp>
      <p:pic>
        <p:nvPicPr>
          <p:cNvPr id="718871" name="Picture 23" descr="#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981575" y="2992438"/>
            <a:ext cx="3810000" cy="3365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8872" name="Picture 24" descr="#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981575" y="2992438"/>
            <a:ext cx="3810000" cy="3365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8874" name="Rectangle 26"/>
          <p:cNvSpPr>
            <a:spLocks noChangeArrowheads="1"/>
          </p:cNvSpPr>
          <p:nvPr/>
        </p:nvSpPr>
        <p:spPr bwMode="auto">
          <a:xfrm>
            <a:off x="0" y="0"/>
            <a:ext cx="9144000" cy="649288"/>
          </a:xfrm>
          <a:prstGeom prst="rect">
            <a:avLst/>
          </a:prstGeom>
          <a:gradFill rotWithShape="1">
            <a:gsLst>
              <a:gs pos="0">
                <a:srgbClr val="006600">
                  <a:gamma/>
                  <a:shade val="46275"/>
                  <a:invGamma/>
                </a:srgbClr>
              </a:gs>
              <a:gs pos="50000">
                <a:srgbClr val="006600"/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US" b="1">
                <a:solidFill>
                  <a:schemeClr val="hlink"/>
                </a:solidFill>
              </a:rPr>
              <a:t>GI Background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8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18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578" name="Picture 2" descr="199_3_0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</p:spPr>
      </p:pic>
      <p:sp>
        <p:nvSpPr>
          <p:cNvPr id="664579" name="Text Box 3"/>
          <p:cNvSpPr txBox="1">
            <a:spLocks noChangeArrowheads="1"/>
          </p:cNvSpPr>
          <p:nvPr/>
        </p:nvSpPr>
        <p:spPr bwMode="auto">
          <a:xfrm>
            <a:off x="304800" y="11430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endParaRPr lang="en-US" sz="1800">
              <a:latin typeface="Arial" charset="0"/>
            </a:endParaRPr>
          </a:p>
        </p:txBody>
      </p:sp>
      <p:sp>
        <p:nvSpPr>
          <p:cNvPr id="664580" name="Freeform 4"/>
          <p:cNvSpPr>
            <a:spLocks/>
          </p:cNvSpPr>
          <p:nvPr/>
        </p:nvSpPr>
        <p:spPr bwMode="auto">
          <a:xfrm>
            <a:off x="-76200" y="515938"/>
            <a:ext cx="9172575" cy="6265862"/>
          </a:xfrm>
          <a:custGeom>
            <a:avLst/>
            <a:gdLst/>
            <a:ahLst/>
            <a:cxnLst>
              <a:cxn ang="0">
                <a:pos x="5338" y="3668"/>
              </a:cxn>
              <a:cxn ang="0">
                <a:pos x="5777" y="2946"/>
              </a:cxn>
              <a:cxn ang="0">
                <a:pos x="4735" y="2681"/>
              </a:cxn>
              <a:cxn ang="0">
                <a:pos x="4616" y="2160"/>
              </a:cxn>
              <a:cxn ang="0">
                <a:pos x="5676" y="2160"/>
              </a:cxn>
              <a:cxn ang="0">
                <a:pos x="5740" y="1767"/>
              </a:cxn>
              <a:cxn ang="0">
                <a:pos x="5164" y="1648"/>
              </a:cxn>
              <a:cxn ang="0">
                <a:pos x="5009" y="1785"/>
              </a:cxn>
              <a:cxn ang="0">
                <a:pos x="5247" y="1904"/>
              </a:cxn>
              <a:cxn ang="0">
                <a:pos x="5228" y="2041"/>
              </a:cxn>
              <a:cxn ang="0">
                <a:pos x="4433" y="1922"/>
              </a:cxn>
              <a:cxn ang="0">
                <a:pos x="4177" y="1520"/>
              </a:cxn>
              <a:cxn ang="0">
                <a:pos x="4076" y="1410"/>
              </a:cxn>
              <a:cxn ang="0">
                <a:pos x="4022" y="1282"/>
              </a:cxn>
              <a:cxn ang="0">
                <a:pos x="5503" y="1273"/>
              </a:cxn>
              <a:cxn ang="0">
                <a:pos x="5622" y="926"/>
              </a:cxn>
              <a:cxn ang="0">
                <a:pos x="4214" y="584"/>
              </a:cxn>
              <a:cxn ang="0">
                <a:pos x="5567" y="209"/>
              </a:cxn>
              <a:cxn ang="0">
                <a:pos x="4058" y="154"/>
              </a:cxn>
              <a:cxn ang="0">
                <a:pos x="3894" y="493"/>
              </a:cxn>
              <a:cxn ang="0">
                <a:pos x="4323" y="779"/>
              </a:cxn>
              <a:cxn ang="0">
                <a:pos x="5046" y="953"/>
              </a:cxn>
              <a:cxn ang="0">
                <a:pos x="4716" y="1145"/>
              </a:cxn>
              <a:cxn ang="0">
                <a:pos x="4058" y="1017"/>
              </a:cxn>
              <a:cxn ang="0">
                <a:pos x="4241" y="880"/>
              </a:cxn>
              <a:cxn ang="0">
                <a:pos x="2751" y="798"/>
              </a:cxn>
              <a:cxn ang="0">
                <a:pos x="2220" y="926"/>
              </a:cxn>
              <a:cxn ang="0">
                <a:pos x="3427" y="907"/>
              </a:cxn>
              <a:cxn ang="0">
                <a:pos x="3071" y="1191"/>
              </a:cxn>
              <a:cxn ang="0">
                <a:pos x="2330" y="1090"/>
              </a:cxn>
              <a:cxn ang="0">
                <a:pos x="712" y="1060"/>
              </a:cxn>
              <a:cxn ang="0">
                <a:pos x="812" y="639"/>
              </a:cxn>
              <a:cxn ang="0">
                <a:pos x="2614" y="1401"/>
              </a:cxn>
              <a:cxn ang="0">
                <a:pos x="3985" y="1492"/>
              </a:cxn>
              <a:cxn ang="0">
                <a:pos x="4159" y="1803"/>
              </a:cxn>
              <a:cxn ang="0">
                <a:pos x="4314" y="2087"/>
              </a:cxn>
              <a:cxn ang="0">
                <a:pos x="4406" y="2260"/>
              </a:cxn>
              <a:cxn ang="0">
                <a:pos x="4579" y="2599"/>
              </a:cxn>
              <a:cxn ang="0">
                <a:pos x="4460" y="2763"/>
              </a:cxn>
              <a:cxn ang="0">
                <a:pos x="2138" y="2681"/>
              </a:cxn>
              <a:cxn ang="0">
                <a:pos x="2211" y="2370"/>
              </a:cxn>
              <a:cxn ang="0">
                <a:pos x="1617" y="1968"/>
              </a:cxn>
              <a:cxn ang="0">
                <a:pos x="1151" y="2032"/>
              </a:cxn>
              <a:cxn ang="0">
                <a:pos x="1023" y="2224"/>
              </a:cxn>
              <a:cxn ang="0">
                <a:pos x="1334" y="2498"/>
              </a:cxn>
              <a:cxn ang="0">
                <a:pos x="1462" y="2324"/>
              </a:cxn>
              <a:cxn ang="0">
                <a:pos x="1974" y="2233"/>
              </a:cxn>
              <a:cxn ang="0">
                <a:pos x="1754" y="3220"/>
              </a:cxn>
              <a:cxn ang="0">
                <a:pos x="758" y="3321"/>
              </a:cxn>
              <a:cxn ang="0">
                <a:pos x="118" y="3632"/>
              </a:cxn>
              <a:cxn ang="0">
                <a:pos x="1599" y="3678"/>
              </a:cxn>
              <a:cxn ang="0">
                <a:pos x="1809" y="3586"/>
              </a:cxn>
              <a:cxn ang="0">
                <a:pos x="1910" y="3431"/>
              </a:cxn>
              <a:cxn ang="0">
                <a:pos x="2806" y="2891"/>
              </a:cxn>
              <a:cxn ang="0">
                <a:pos x="4616" y="2983"/>
              </a:cxn>
              <a:cxn ang="0">
                <a:pos x="4771" y="3175"/>
              </a:cxn>
              <a:cxn ang="0">
                <a:pos x="5247" y="3906"/>
              </a:cxn>
            </a:cxnLst>
            <a:rect l="0" t="0" r="r" b="b"/>
            <a:pathLst>
              <a:path w="5778" h="3947">
                <a:moveTo>
                  <a:pt x="5356" y="3943"/>
                </a:moveTo>
                <a:cubicBezTo>
                  <a:pt x="5358" y="3931"/>
                  <a:pt x="5313" y="3906"/>
                  <a:pt x="5302" y="3879"/>
                </a:cubicBezTo>
                <a:cubicBezTo>
                  <a:pt x="5297" y="3871"/>
                  <a:pt x="5298" y="3784"/>
                  <a:pt x="5292" y="3778"/>
                </a:cubicBezTo>
                <a:cubicBezTo>
                  <a:pt x="5292" y="3705"/>
                  <a:pt x="5251" y="3692"/>
                  <a:pt x="5338" y="3668"/>
                </a:cubicBezTo>
                <a:cubicBezTo>
                  <a:pt x="5413" y="3642"/>
                  <a:pt x="5670" y="3640"/>
                  <a:pt x="5740" y="3623"/>
                </a:cubicBezTo>
                <a:cubicBezTo>
                  <a:pt x="5748" y="3605"/>
                  <a:pt x="5759" y="3418"/>
                  <a:pt x="5759" y="3418"/>
                </a:cubicBezTo>
                <a:cubicBezTo>
                  <a:pt x="5749" y="3290"/>
                  <a:pt x="5735" y="3312"/>
                  <a:pt x="5722" y="3184"/>
                </a:cubicBezTo>
                <a:cubicBezTo>
                  <a:pt x="5734" y="3102"/>
                  <a:pt x="5758" y="3026"/>
                  <a:pt x="5777" y="2946"/>
                </a:cubicBezTo>
                <a:cubicBezTo>
                  <a:pt x="5771" y="2891"/>
                  <a:pt x="5778" y="2854"/>
                  <a:pt x="5740" y="2818"/>
                </a:cubicBezTo>
                <a:cubicBezTo>
                  <a:pt x="5449" y="2835"/>
                  <a:pt x="5154" y="2815"/>
                  <a:pt x="4863" y="2809"/>
                </a:cubicBezTo>
                <a:cubicBezTo>
                  <a:pt x="4805" y="2790"/>
                  <a:pt x="4787" y="2759"/>
                  <a:pt x="4753" y="2708"/>
                </a:cubicBezTo>
                <a:cubicBezTo>
                  <a:pt x="4747" y="2699"/>
                  <a:pt x="4739" y="2691"/>
                  <a:pt x="4735" y="2681"/>
                </a:cubicBezTo>
                <a:cubicBezTo>
                  <a:pt x="4712" y="2614"/>
                  <a:pt x="4730" y="2640"/>
                  <a:pt x="4689" y="2599"/>
                </a:cubicBezTo>
                <a:cubicBezTo>
                  <a:pt x="4654" y="2493"/>
                  <a:pt x="4614" y="2390"/>
                  <a:pt x="4598" y="2279"/>
                </a:cubicBezTo>
                <a:cubicBezTo>
                  <a:pt x="4601" y="2248"/>
                  <a:pt x="4602" y="2217"/>
                  <a:pt x="4607" y="2187"/>
                </a:cubicBezTo>
                <a:cubicBezTo>
                  <a:pt x="4608" y="2178"/>
                  <a:pt x="4608" y="2165"/>
                  <a:pt x="4616" y="2160"/>
                </a:cubicBezTo>
                <a:cubicBezTo>
                  <a:pt x="4632" y="2149"/>
                  <a:pt x="4671" y="2142"/>
                  <a:pt x="4671" y="2142"/>
                </a:cubicBezTo>
                <a:cubicBezTo>
                  <a:pt x="4724" y="2086"/>
                  <a:pt x="4685" y="2118"/>
                  <a:pt x="4844" y="2132"/>
                </a:cubicBezTo>
                <a:cubicBezTo>
                  <a:pt x="4979" y="2144"/>
                  <a:pt x="5112" y="2168"/>
                  <a:pt x="5247" y="2178"/>
                </a:cubicBezTo>
                <a:cubicBezTo>
                  <a:pt x="5387" y="2206"/>
                  <a:pt x="5553" y="2242"/>
                  <a:pt x="5676" y="2160"/>
                </a:cubicBezTo>
                <a:cubicBezTo>
                  <a:pt x="5687" y="2127"/>
                  <a:pt x="5694" y="2108"/>
                  <a:pt x="5704" y="2078"/>
                </a:cubicBezTo>
                <a:cubicBezTo>
                  <a:pt x="5707" y="2069"/>
                  <a:pt x="5713" y="2050"/>
                  <a:pt x="5713" y="2050"/>
                </a:cubicBezTo>
                <a:cubicBezTo>
                  <a:pt x="5718" y="1989"/>
                  <a:pt x="5708" y="1944"/>
                  <a:pt x="5750" y="1904"/>
                </a:cubicBezTo>
                <a:cubicBezTo>
                  <a:pt x="5747" y="1858"/>
                  <a:pt x="5747" y="1812"/>
                  <a:pt x="5740" y="1767"/>
                </a:cubicBezTo>
                <a:cubicBezTo>
                  <a:pt x="5737" y="1748"/>
                  <a:pt x="5740" y="1718"/>
                  <a:pt x="5722" y="1712"/>
                </a:cubicBezTo>
                <a:cubicBezTo>
                  <a:pt x="5697" y="1704"/>
                  <a:pt x="5640" y="1677"/>
                  <a:pt x="5612" y="1675"/>
                </a:cubicBezTo>
                <a:cubicBezTo>
                  <a:pt x="5499" y="1667"/>
                  <a:pt x="5386" y="1666"/>
                  <a:pt x="5274" y="1657"/>
                </a:cubicBezTo>
                <a:cubicBezTo>
                  <a:pt x="5237" y="1654"/>
                  <a:pt x="5201" y="1651"/>
                  <a:pt x="5164" y="1648"/>
                </a:cubicBezTo>
                <a:cubicBezTo>
                  <a:pt x="5111" y="1637"/>
                  <a:pt x="5062" y="1620"/>
                  <a:pt x="5009" y="1611"/>
                </a:cubicBezTo>
                <a:cubicBezTo>
                  <a:pt x="4947" y="1616"/>
                  <a:pt x="4875" y="1594"/>
                  <a:pt x="4854" y="1657"/>
                </a:cubicBezTo>
                <a:cubicBezTo>
                  <a:pt x="4868" y="1717"/>
                  <a:pt x="4865" y="1728"/>
                  <a:pt x="4927" y="1748"/>
                </a:cubicBezTo>
                <a:cubicBezTo>
                  <a:pt x="4970" y="1778"/>
                  <a:pt x="4943" y="1763"/>
                  <a:pt x="5009" y="1785"/>
                </a:cubicBezTo>
                <a:cubicBezTo>
                  <a:pt x="5018" y="1788"/>
                  <a:pt x="5036" y="1794"/>
                  <a:pt x="5036" y="1794"/>
                </a:cubicBezTo>
                <a:cubicBezTo>
                  <a:pt x="5060" y="1817"/>
                  <a:pt x="5079" y="1830"/>
                  <a:pt x="5110" y="1840"/>
                </a:cubicBezTo>
                <a:cubicBezTo>
                  <a:pt x="5135" y="1856"/>
                  <a:pt x="5165" y="1874"/>
                  <a:pt x="5192" y="1886"/>
                </a:cubicBezTo>
                <a:cubicBezTo>
                  <a:pt x="5210" y="1894"/>
                  <a:pt x="5247" y="1904"/>
                  <a:pt x="5247" y="1904"/>
                </a:cubicBezTo>
                <a:cubicBezTo>
                  <a:pt x="5291" y="1933"/>
                  <a:pt x="5269" y="1911"/>
                  <a:pt x="5292" y="1977"/>
                </a:cubicBezTo>
                <a:cubicBezTo>
                  <a:pt x="5295" y="1986"/>
                  <a:pt x="5302" y="2004"/>
                  <a:pt x="5302" y="2004"/>
                </a:cubicBezTo>
                <a:cubicBezTo>
                  <a:pt x="5296" y="2010"/>
                  <a:pt x="5291" y="2019"/>
                  <a:pt x="5283" y="2023"/>
                </a:cubicBezTo>
                <a:cubicBezTo>
                  <a:pt x="5266" y="2032"/>
                  <a:pt x="5228" y="2041"/>
                  <a:pt x="5228" y="2041"/>
                </a:cubicBezTo>
                <a:cubicBezTo>
                  <a:pt x="5015" y="2028"/>
                  <a:pt x="4802" y="2021"/>
                  <a:pt x="4588" y="2014"/>
                </a:cubicBezTo>
                <a:cubicBezTo>
                  <a:pt x="4570" y="2008"/>
                  <a:pt x="4552" y="2001"/>
                  <a:pt x="4534" y="1995"/>
                </a:cubicBezTo>
                <a:cubicBezTo>
                  <a:pt x="4525" y="1992"/>
                  <a:pt x="4506" y="1986"/>
                  <a:pt x="4506" y="1986"/>
                </a:cubicBezTo>
                <a:cubicBezTo>
                  <a:pt x="4452" y="1932"/>
                  <a:pt x="4478" y="1952"/>
                  <a:pt x="4433" y="1922"/>
                </a:cubicBezTo>
                <a:cubicBezTo>
                  <a:pt x="4412" y="1859"/>
                  <a:pt x="4429" y="1880"/>
                  <a:pt x="4396" y="1849"/>
                </a:cubicBezTo>
                <a:cubicBezTo>
                  <a:pt x="4382" y="1790"/>
                  <a:pt x="4361" y="1733"/>
                  <a:pt x="4342" y="1675"/>
                </a:cubicBezTo>
                <a:cubicBezTo>
                  <a:pt x="4333" y="1648"/>
                  <a:pt x="4326" y="1614"/>
                  <a:pt x="4305" y="1593"/>
                </a:cubicBezTo>
                <a:cubicBezTo>
                  <a:pt x="4272" y="1560"/>
                  <a:pt x="4221" y="1535"/>
                  <a:pt x="4177" y="1520"/>
                </a:cubicBezTo>
                <a:cubicBezTo>
                  <a:pt x="4171" y="1511"/>
                  <a:pt x="4168" y="1499"/>
                  <a:pt x="4159" y="1492"/>
                </a:cubicBezTo>
                <a:cubicBezTo>
                  <a:pt x="4151" y="1486"/>
                  <a:pt x="4138" y="1490"/>
                  <a:pt x="4131" y="1483"/>
                </a:cubicBezTo>
                <a:cubicBezTo>
                  <a:pt x="4116" y="1468"/>
                  <a:pt x="4111" y="1443"/>
                  <a:pt x="4095" y="1428"/>
                </a:cubicBezTo>
                <a:cubicBezTo>
                  <a:pt x="4089" y="1422"/>
                  <a:pt x="4082" y="1416"/>
                  <a:pt x="4076" y="1410"/>
                </a:cubicBezTo>
                <a:cubicBezTo>
                  <a:pt x="4073" y="1401"/>
                  <a:pt x="4072" y="1391"/>
                  <a:pt x="4067" y="1383"/>
                </a:cubicBezTo>
                <a:cubicBezTo>
                  <a:pt x="4063" y="1375"/>
                  <a:pt x="4053" y="1372"/>
                  <a:pt x="4049" y="1364"/>
                </a:cubicBezTo>
                <a:cubicBezTo>
                  <a:pt x="4041" y="1347"/>
                  <a:pt x="4037" y="1328"/>
                  <a:pt x="4031" y="1310"/>
                </a:cubicBezTo>
                <a:cubicBezTo>
                  <a:pt x="4028" y="1301"/>
                  <a:pt x="4022" y="1282"/>
                  <a:pt x="4022" y="1282"/>
                </a:cubicBezTo>
                <a:cubicBezTo>
                  <a:pt x="4027" y="1261"/>
                  <a:pt x="4027" y="1238"/>
                  <a:pt x="4049" y="1227"/>
                </a:cubicBezTo>
                <a:cubicBezTo>
                  <a:pt x="4066" y="1218"/>
                  <a:pt x="4104" y="1209"/>
                  <a:pt x="4104" y="1209"/>
                </a:cubicBezTo>
                <a:cubicBezTo>
                  <a:pt x="4348" y="1212"/>
                  <a:pt x="4591" y="1213"/>
                  <a:pt x="4835" y="1218"/>
                </a:cubicBezTo>
                <a:cubicBezTo>
                  <a:pt x="5056" y="1223"/>
                  <a:pt x="5280" y="1265"/>
                  <a:pt x="5503" y="1273"/>
                </a:cubicBezTo>
                <a:cubicBezTo>
                  <a:pt x="5542" y="1271"/>
                  <a:pt x="5715" y="1304"/>
                  <a:pt x="5740" y="1227"/>
                </a:cubicBezTo>
                <a:cubicBezTo>
                  <a:pt x="5722" y="1156"/>
                  <a:pt x="5680" y="1122"/>
                  <a:pt x="5631" y="1072"/>
                </a:cubicBezTo>
                <a:cubicBezTo>
                  <a:pt x="5608" y="1031"/>
                  <a:pt x="5605" y="1004"/>
                  <a:pt x="5603" y="980"/>
                </a:cubicBezTo>
                <a:cubicBezTo>
                  <a:pt x="5609" y="962"/>
                  <a:pt x="5622" y="926"/>
                  <a:pt x="5622" y="926"/>
                </a:cubicBezTo>
                <a:cubicBezTo>
                  <a:pt x="5605" y="848"/>
                  <a:pt x="5554" y="768"/>
                  <a:pt x="5475" y="743"/>
                </a:cubicBezTo>
                <a:cubicBezTo>
                  <a:pt x="5403" y="667"/>
                  <a:pt x="5202" y="737"/>
                  <a:pt x="5100" y="770"/>
                </a:cubicBezTo>
                <a:cubicBezTo>
                  <a:pt x="4954" y="763"/>
                  <a:pt x="4808" y="751"/>
                  <a:pt x="4662" y="743"/>
                </a:cubicBezTo>
                <a:cubicBezTo>
                  <a:pt x="4584" y="734"/>
                  <a:pt x="4290" y="607"/>
                  <a:pt x="4214" y="584"/>
                </a:cubicBezTo>
                <a:cubicBezTo>
                  <a:pt x="4055" y="537"/>
                  <a:pt x="4291" y="481"/>
                  <a:pt x="4195" y="438"/>
                </a:cubicBezTo>
                <a:cubicBezTo>
                  <a:pt x="4119" y="404"/>
                  <a:pt x="4541" y="399"/>
                  <a:pt x="4460" y="383"/>
                </a:cubicBezTo>
                <a:cubicBezTo>
                  <a:pt x="4554" y="329"/>
                  <a:pt x="4889" y="348"/>
                  <a:pt x="5073" y="319"/>
                </a:cubicBezTo>
                <a:cubicBezTo>
                  <a:pt x="5257" y="290"/>
                  <a:pt x="5547" y="258"/>
                  <a:pt x="5567" y="209"/>
                </a:cubicBezTo>
                <a:cubicBezTo>
                  <a:pt x="5574" y="157"/>
                  <a:pt x="5434" y="20"/>
                  <a:pt x="5192" y="26"/>
                </a:cubicBezTo>
                <a:cubicBezTo>
                  <a:pt x="5041" y="0"/>
                  <a:pt x="4807" y="43"/>
                  <a:pt x="4662" y="54"/>
                </a:cubicBezTo>
                <a:cubicBezTo>
                  <a:pt x="4517" y="65"/>
                  <a:pt x="4424" y="73"/>
                  <a:pt x="4323" y="90"/>
                </a:cubicBezTo>
                <a:cubicBezTo>
                  <a:pt x="4222" y="107"/>
                  <a:pt x="4129" y="136"/>
                  <a:pt x="4058" y="154"/>
                </a:cubicBezTo>
                <a:cubicBezTo>
                  <a:pt x="4045" y="195"/>
                  <a:pt x="3894" y="168"/>
                  <a:pt x="3894" y="200"/>
                </a:cubicBezTo>
                <a:cubicBezTo>
                  <a:pt x="3876" y="208"/>
                  <a:pt x="3893" y="313"/>
                  <a:pt x="3875" y="319"/>
                </a:cubicBezTo>
                <a:cubicBezTo>
                  <a:pt x="3857" y="325"/>
                  <a:pt x="4030" y="423"/>
                  <a:pt x="4012" y="429"/>
                </a:cubicBezTo>
                <a:cubicBezTo>
                  <a:pt x="4003" y="432"/>
                  <a:pt x="3894" y="493"/>
                  <a:pt x="3894" y="493"/>
                </a:cubicBezTo>
                <a:cubicBezTo>
                  <a:pt x="3889" y="497"/>
                  <a:pt x="3822" y="649"/>
                  <a:pt x="3820" y="660"/>
                </a:cubicBezTo>
                <a:cubicBezTo>
                  <a:pt x="3811" y="706"/>
                  <a:pt x="3890" y="702"/>
                  <a:pt x="3921" y="706"/>
                </a:cubicBezTo>
                <a:cubicBezTo>
                  <a:pt x="3985" y="715"/>
                  <a:pt x="4051" y="717"/>
                  <a:pt x="4113" y="734"/>
                </a:cubicBezTo>
                <a:cubicBezTo>
                  <a:pt x="4183" y="753"/>
                  <a:pt x="4250" y="774"/>
                  <a:pt x="4323" y="779"/>
                </a:cubicBezTo>
                <a:cubicBezTo>
                  <a:pt x="4390" y="784"/>
                  <a:pt x="4457" y="785"/>
                  <a:pt x="4524" y="788"/>
                </a:cubicBezTo>
                <a:cubicBezTo>
                  <a:pt x="4641" y="802"/>
                  <a:pt x="4760" y="824"/>
                  <a:pt x="4872" y="862"/>
                </a:cubicBezTo>
                <a:cubicBezTo>
                  <a:pt x="4896" y="870"/>
                  <a:pt x="4933" y="875"/>
                  <a:pt x="4954" y="889"/>
                </a:cubicBezTo>
                <a:cubicBezTo>
                  <a:pt x="4983" y="904"/>
                  <a:pt x="5028" y="933"/>
                  <a:pt x="5046" y="953"/>
                </a:cubicBezTo>
                <a:cubicBezTo>
                  <a:pt x="5055" y="970"/>
                  <a:pt x="5064" y="1008"/>
                  <a:pt x="5064" y="1008"/>
                </a:cubicBezTo>
                <a:cubicBezTo>
                  <a:pt x="5057" y="1018"/>
                  <a:pt x="5040" y="1047"/>
                  <a:pt x="5027" y="1054"/>
                </a:cubicBezTo>
                <a:cubicBezTo>
                  <a:pt x="5010" y="1063"/>
                  <a:pt x="4972" y="1072"/>
                  <a:pt x="4972" y="1072"/>
                </a:cubicBezTo>
                <a:cubicBezTo>
                  <a:pt x="4926" y="1142"/>
                  <a:pt x="4787" y="1142"/>
                  <a:pt x="4716" y="1145"/>
                </a:cubicBezTo>
                <a:cubicBezTo>
                  <a:pt x="4588" y="1149"/>
                  <a:pt x="4460" y="1151"/>
                  <a:pt x="4332" y="1154"/>
                </a:cubicBezTo>
                <a:cubicBezTo>
                  <a:pt x="4234" y="1162"/>
                  <a:pt x="4146" y="1159"/>
                  <a:pt x="4049" y="1145"/>
                </a:cubicBezTo>
                <a:cubicBezTo>
                  <a:pt x="3985" y="1124"/>
                  <a:pt x="4000" y="1145"/>
                  <a:pt x="3985" y="1099"/>
                </a:cubicBezTo>
                <a:cubicBezTo>
                  <a:pt x="3987" y="1078"/>
                  <a:pt x="4041" y="1032"/>
                  <a:pt x="4058" y="1017"/>
                </a:cubicBezTo>
                <a:cubicBezTo>
                  <a:pt x="4067" y="1014"/>
                  <a:pt x="4086" y="1008"/>
                  <a:pt x="4086" y="1008"/>
                </a:cubicBezTo>
                <a:cubicBezTo>
                  <a:pt x="4172" y="1014"/>
                  <a:pt x="4275" y="1048"/>
                  <a:pt x="4351" y="999"/>
                </a:cubicBezTo>
                <a:cubicBezTo>
                  <a:pt x="4354" y="990"/>
                  <a:pt x="4360" y="981"/>
                  <a:pt x="4360" y="971"/>
                </a:cubicBezTo>
                <a:cubicBezTo>
                  <a:pt x="4360" y="890"/>
                  <a:pt x="4306" y="889"/>
                  <a:pt x="4241" y="880"/>
                </a:cubicBezTo>
                <a:cubicBezTo>
                  <a:pt x="4189" y="882"/>
                  <a:pt x="3969" y="892"/>
                  <a:pt x="3903" y="898"/>
                </a:cubicBezTo>
                <a:cubicBezTo>
                  <a:pt x="3819" y="882"/>
                  <a:pt x="3820" y="805"/>
                  <a:pt x="3738" y="785"/>
                </a:cubicBezTo>
                <a:cubicBezTo>
                  <a:pt x="3712" y="715"/>
                  <a:pt x="3452" y="821"/>
                  <a:pt x="3409" y="776"/>
                </a:cubicBezTo>
                <a:cubicBezTo>
                  <a:pt x="3187" y="779"/>
                  <a:pt x="2973" y="792"/>
                  <a:pt x="2751" y="798"/>
                </a:cubicBezTo>
                <a:cubicBezTo>
                  <a:pt x="2694" y="800"/>
                  <a:pt x="2641" y="841"/>
                  <a:pt x="2586" y="843"/>
                </a:cubicBezTo>
                <a:cubicBezTo>
                  <a:pt x="2516" y="846"/>
                  <a:pt x="2446" y="849"/>
                  <a:pt x="2376" y="852"/>
                </a:cubicBezTo>
                <a:cubicBezTo>
                  <a:pt x="2318" y="858"/>
                  <a:pt x="2266" y="862"/>
                  <a:pt x="2211" y="880"/>
                </a:cubicBezTo>
                <a:cubicBezTo>
                  <a:pt x="2214" y="895"/>
                  <a:pt x="2209" y="915"/>
                  <a:pt x="2220" y="926"/>
                </a:cubicBezTo>
                <a:cubicBezTo>
                  <a:pt x="2231" y="937"/>
                  <a:pt x="2303" y="950"/>
                  <a:pt x="2321" y="953"/>
                </a:cubicBezTo>
                <a:cubicBezTo>
                  <a:pt x="2409" y="947"/>
                  <a:pt x="2499" y="942"/>
                  <a:pt x="2586" y="926"/>
                </a:cubicBezTo>
                <a:cubicBezTo>
                  <a:pt x="2669" y="910"/>
                  <a:pt x="2749" y="885"/>
                  <a:pt x="2833" y="871"/>
                </a:cubicBezTo>
                <a:cubicBezTo>
                  <a:pt x="3042" y="876"/>
                  <a:pt x="3224" y="887"/>
                  <a:pt x="3427" y="907"/>
                </a:cubicBezTo>
                <a:cubicBezTo>
                  <a:pt x="3538" y="927"/>
                  <a:pt x="3523" y="975"/>
                  <a:pt x="3500" y="990"/>
                </a:cubicBezTo>
                <a:cubicBezTo>
                  <a:pt x="3397" y="1024"/>
                  <a:pt x="3465" y="1009"/>
                  <a:pt x="3290" y="999"/>
                </a:cubicBezTo>
                <a:cubicBezTo>
                  <a:pt x="3253" y="1003"/>
                  <a:pt x="3206" y="991"/>
                  <a:pt x="3180" y="1017"/>
                </a:cubicBezTo>
                <a:cubicBezTo>
                  <a:pt x="3130" y="1067"/>
                  <a:pt x="3141" y="1168"/>
                  <a:pt x="3071" y="1191"/>
                </a:cubicBezTo>
                <a:cubicBezTo>
                  <a:pt x="2967" y="1178"/>
                  <a:pt x="2864" y="1165"/>
                  <a:pt x="2760" y="1154"/>
                </a:cubicBezTo>
                <a:cubicBezTo>
                  <a:pt x="2697" y="1139"/>
                  <a:pt x="2631" y="1135"/>
                  <a:pt x="2568" y="1118"/>
                </a:cubicBezTo>
                <a:cubicBezTo>
                  <a:pt x="2516" y="1104"/>
                  <a:pt x="2484" y="1090"/>
                  <a:pt x="2431" y="1081"/>
                </a:cubicBezTo>
                <a:cubicBezTo>
                  <a:pt x="2397" y="1084"/>
                  <a:pt x="2363" y="1084"/>
                  <a:pt x="2330" y="1090"/>
                </a:cubicBezTo>
                <a:cubicBezTo>
                  <a:pt x="2311" y="1093"/>
                  <a:pt x="1617" y="1206"/>
                  <a:pt x="1617" y="1206"/>
                </a:cubicBezTo>
                <a:cubicBezTo>
                  <a:pt x="1504" y="1181"/>
                  <a:pt x="1100" y="1257"/>
                  <a:pt x="1068" y="1188"/>
                </a:cubicBezTo>
                <a:cubicBezTo>
                  <a:pt x="905" y="1180"/>
                  <a:pt x="698" y="1181"/>
                  <a:pt x="639" y="1160"/>
                </a:cubicBezTo>
                <a:cubicBezTo>
                  <a:pt x="580" y="1139"/>
                  <a:pt x="615" y="1078"/>
                  <a:pt x="712" y="1060"/>
                </a:cubicBezTo>
                <a:cubicBezTo>
                  <a:pt x="809" y="1042"/>
                  <a:pt x="1105" y="1094"/>
                  <a:pt x="1224" y="1050"/>
                </a:cubicBezTo>
                <a:cubicBezTo>
                  <a:pt x="1343" y="1006"/>
                  <a:pt x="1404" y="855"/>
                  <a:pt x="1425" y="794"/>
                </a:cubicBezTo>
                <a:cubicBezTo>
                  <a:pt x="1446" y="733"/>
                  <a:pt x="1454" y="711"/>
                  <a:pt x="1352" y="685"/>
                </a:cubicBezTo>
                <a:cubicBezTo>
                  <a:pt x="1250" y="659"/>
                  <a:pt x="993" y="619"/>
                  <a:pt x="812" y="639"/>
                </a:cubicBezTo>
                <a:cubicBezTo>
                  <a:pt x="631" y="659"/>
                  <a:pt x="363" y="668"/>
                  <a:pt x="264" y="804"/>
                </a:cubicBezTo>
                <a:cubicBezTo>
                  <a:pt x="165" y="940"/>
                  <a:pt x="12" y="1343"/>
                  <a:pt x="218" y="1453"/>
                </a:cubicBezTo>
                <a:cubicBezTo>
                  <a:pt x="177" y="1508"/>
                  <a:pt x="1099" y="1471"/>
                  <a:pt x="1498" y="1462"/>
                </a:cubicBezTo>
                <a:cubicBezTo>
                  <a:pt x="1897" y="1453"/>
                  <a:pt x="2257" y="1410"/>
                  <a:pt x="2614" y="1401"/>
                </a:cubicBezTo>
                <a:cubicBezTo>
                  <a:pt x="2955" y="1407"/>
                  <a:pt x="3297" y="1407"/>
                  <a:pt x="3638" y="1410"/>
                </a:cubicBezTo>
                <a:cubicBezTo>
                  <a:pt x="3776" y="1417"/>
                  <a:pt x="3784" y="1407"/>
                  <a:pt x="3875" y="1438"/>
                </a:cubicBezTo>
                <a:cubicBezTo>
                  <a:pt x="3893" y="1444"/>
                  <a:pt x="3912" y="1450"/>
                  <a:pt x="3930" y="1456"/>
                </a:cubicBezTo>
                <a:cubicBezTo>
                  <a:pt x="3951" y="1463"/>
                  <a:pt x="3985" y="1492"/>
                  <a:pt x="3985" y="1492"/>
                </a:cubicBezTo>
                <a:cubicBezTo>
                  <a:pt x="4013" y="1536"/>
                  <a:pt x="3999" y="1510"/>
                  <a:pt x="4022" y="1575"/>
                </a:cubicBezTo>
                <a:cubicBezTo>
                  <a:pt x="4033" y="1607"/>
                  <a:pt x="4080" y="1668"/>
                  <a:pt x="4104" y="1694"/>
                </a:cubicBezTo>
                <a:cubicBezTo>
                  <a:pt x="4114" y="1724"/>
                  <a:pt x="4150" y="1776"/>
                  <a:pt x="4150" y="1776"/>
                </a:cubicBezTo>
                <a:cubicBezTo>
                  <a:pt x="4153" y="1785"/>
                  <a:pt x="4155" y="1794"/>
                  <a:pt x="4159" y="1803"/>
                </a:cubicBezTo>
                <a:cubicBezTo>
                  <a:pt x="4164" y="1813"/>
                  <a:pt x="4173" y="1821"/>
                  <a:pt x="4177" y="1831"/>
                </a:cubicBezTo>
                <a:cubicBezTo>
                  <a:pt x="4209" y="1905"/>
                  <a:pt x="4176" y="1868"/>
                  <a:pt x="4214" y="1904"/>
                </a:cubicBezTo>
                <a:cubicBezTo>
                  <a:pt x="4236" y="1971"/>
                  <a:pt x="4241" y="1959"/>
                  <a:pt x="4278" y="2014"/>
                </a:cubicBezTo>
                <a:cubicBezTo>
                  <a:pt x="4299" y="2076"/>
                  <a:pt x="4283" y="2054"/>
                  <a:pt x="4314" y="2087"/>
                </a:cubicBezTo>
                <a:cubicBezTo>
                  <a:pt x="4340" y="2166"/>
                  <a:pt x="4303" y="2068"/>
                  <a:pt x="4342" y="2132"/>
                </a:cubicBezTo>
                <a:cubicBezTo>
                  <a:pt x="4347" y="2140"/>
                  <a:pt x="4347" y="2151"/>
                  <a:pt x="4351" y="2160"/>
                </a:cubicBezTo>
                <a:cubicBezTo>
                  <a:pt x="4356" y="2170"/>
                  <a:pt x="4363" y="2178"/>
                  <a:pt x="4369" y="2187"/>
                </a:cubicBezTo>
                <a:cubicBezTo>
                  <a:pt x="4390" y="2250"/>
                  <a:pt x="4373" y="2229"/>
                  <a:pt x="4406" y="2260"/>
                </a:cubicBezTo>
                <a:cubicBezTo>
                  <a:pt x="4421" y="2306"/>
                  <a:pt x="4446" y="2356"/>
                  <a:pt x="4470" y="2398"/>
                </a:cubicBezTo>
                <a:cubicBezTo>
                  <a:pt x="4481" y="2417"/>
                  <a:pt x="4506" y="2452"/>
                  <a:pt x="4506" y="2452"/>
                </a:cubicBezTo>
                <a:cubicBezTo>
                  <a:pt x="4527" y="2516"/>
                  <a:pt x="4510" y="2493"/>
                  <a:pt x="4543" y="2526"/>
                </a:cubicBezTo>
                <a:cubicBezTo>
                  <a:pt x="4564" y="2588"/>
                  <a:pt x="4548" y="2566"/>
                  <a:pt x="4579" y="2599"/>
                </a:cubicBezTo>
                <a:cubicBezTo>
                  <a:pt x="4585" y="2617"/>
                  <a:pt x="4592" y="2636"/>
                  <a:pt x="4598" y="2654"/>
                </a:cubicBezTo>
                <a:cubicBezTo>
                  <a:pt x="4601" y="2663"/>
                  <a:pt x="4607" y="2681"/>
                  <a:pt x="4607" y="2681"/>
                </a:cubicBezTo>
                <a:cubicBezTo>
                  <a:pt x="4566" y="2720"/>
                  <a:pt x="4544" y="2736"/>
                  <a:pt x="4488" y="2754"/>
                </a:cubicBezTo>
                <a:cubicBezTo>
                  <a:pt x="4479" y="2757"/>
                  <a:pt x="4469" y="2760"/>
                  <a:pt x="4460" y="2763"/>
                </a:cubicBezTo>
                <a:cubicBezTo>
                  <a:pt x="4451" y="2766"/>
                  <a:pt x="4433" y="2772"/>
                  <a:pt x="4433" y="2772"/>
                </a:cubicBezTo>
                <a:cubicBezTo>
                  <a:pt x="4131" y="2767"/>
                  <a:pt x="3925" y="2769"/>
                  <a:pt x="3656" y="2745"/>
                </a:cubicBezTo>
                <a:cubicBezTo>
                  <a:pt x="3548" y="2710"/>
                  <a:pt x="3430" y="2697"/>
                  <a:pt x="3318" y="2690"/>
                </a:cubicBezTo>
                <a:cubicBezTo>
                  <a:pt x="2929" y="2697"/>
                  <a:pt x="2525" y="2724"/>
                  <a:pt x="2138" y="2681"/>
                </a:cubicBezTo>
                <a:cubicBezTo>
                  <a:pt x="2129" y="2678"/>
                  <a:pt x="2112" y="2681"/>
                  <a:pt x="2111" y="2672"/>
                </a:cubicBezTo>
                <a:cubicBezTo>
                  <a:pt x="2101" y="2600"/>
                  <a:pt x="2113" y="2521"/>
                  <a:pt x="2166" y="2471"/>
                </a:cubicBezTo>
                <a:cubicBezTo>
                  <a:pt x="2190" y="2372"/>
                  <a:pt x="2154" y="2492"/>
                  <a:pt x="2202" y="2407"/>
                </a:cubicBezTo>
                <a:cubicBezTo>
                  <a:pt x="2208" y="2396"/>
                  <a:pt x="2206" y="2382"/>
                  <a:pt x="2211" y="2370"/>
                </a:cubicBezTo>
                <a:cubicBezTo>
                  <a:pt x="2215" y="2360"/>
                  <a:pt x="2224" y="2352"/>
                  <a:pt x="2230" y="2343"/>
                </a:cubicBezTo>
                <a:cubicBezTo>
                  <a:pt x="2250" y="2281"/>
                  <a:pt x="2258" y="2090"/>
                  <a:pt x="2166" y="2059"/>
                </a:cubicBezTo>
                <a:cubicBezTo>
                  <a:pt x="2104" y="2000"/>
                  <a:pt x="2027" y="1979"/>
                  <a:pt x="1946" y="1959"/>
                </a:cubicBezTo>
                <a:cubicBezTo>
                  <a:pt x="1836" y="1962"/>
                  <a:pt x="1727" y="1963"/>
                  <a:pt x="1617" y="1968"/>
                </a:cubicBezTo>
                <a:cubicBezTo>
                  <a:pt x="1574" y="1970"/>
                  <a:pt x="1539" y="1992"/>
                  <a:pt x="1498" y="1995"/>
                </a:cubicBezTo>
                <a:cubicBezTo>
                  <a:pt x="1416" y="2000"/>
                  <a:pt x="1333" y="2001"/>
                  <a:pt x="1251" y="2004"/>
                </a:cubicBezTo>
                <a:cubicBezTo>
                  <a:pt x="1236" y="2007"/>
                  <a:pt x="1221" y="2010"/>
                  <a:pt x="1206" y="2014"/>
                </a:cubicBezTo>
                <a:cubicBezTo>
                  <a:pt x="1187" y="2019"/>
                  <a:pt x="1151" y="2032"/>
                  <a:pt x="1151" y="2032"/>
                </a:cubicBezTo>
                <a:cubicBezTo>
                  <a:pt x="1145" y="2038"/>
                  <a:pt x="1140" y="2046"/>
                  <a:pt x="1132" y="2050"/>
                </a:cubicBezTo>
                <a:cubicBezTo>
                  <a:pt x="1124" y="2055"/>
                  <a:pt x="1112" y="2053"/>
                  <a:pt x="1105" y="2059"/>
                </a:cubicBezTo>
                <a:cubicBezTo>
                  <a:pt x="1090" y="2071"/>
                  <a:pt x="1082" y="2091"/>
                  <a:pt x="1068" y="2105"/>
                </a:cubicBezTo>
                <a:cubicBezTo>
                  <a:pt x="1054" y="2147"/>
                  <a:pt x="1034" y="2180"/>
                  <a:pt x="1023" y="2224"/>
                </a:cubicBezTo>
                <a:cubicBezTo>
                  <a:pt x="1029" y="2293"/>
                  <a:pt x="1023" y="2407"/>
                  <a:pt x="1078" y="2462"/>
                </a:cubicBezTo>
                <a:cubicBezTo>
                  <a:pt x="1086" y="2486"/>
                  <a:pt x="1109" y="2515"/>
                  <a:pt x="1132" y="2526"/>
                </a:cubicBezTo>
                <a:cubicBezTo>
                  <a:pt x="1149" y="2535"/>
                  <a:pt x="1187" y="2544"/>
                  <a:pt x="1187" y="2544"/>
                </a:cubicBezTo>
                <a:cubicBezTo>
                  <a:pt x="1244" y="2536"/>
                  <a:pt x="1286" y="2529"/>
                  <a:pt x="1334" y="2498"/>
                </a:cubicBezTo>
                <a:cubicBezTo>
                  <a:pt x="1354" y="2468"/>
                  <a:pt x="1368" y="2454"/>
                  <a:pt x="1398" y="2434"/>
                </a:cubicBezTo>
                <a:cubicBezTo>
                  <a:pt x="1404" y="2425"/>
                  <a:pt x="1411" y="2417"/>
                  <a:pt x="1416" y="2407"/>
                </a:cubicBezTo>
                <a:cubicBezTo>
                  <a:pt x="1420" y="2398"/>
                  <a:pt x="1420" y="2388"/>
                  <a:pt x="1425" y="2379"/>
                </a:cubicBezTo>
                <a:cubicBezTo>
                  <a:pt x="1436" y="2360"/>
                  <a:pt x="1462" y="2324"/>
                  <a:pt x="1462" y="2324"/>
                </a:cubicBezTo>
                <a:cubicBezTo>
                  <a:pt x="1475" y="2285"/>
                  <a:pt x="1502" y="2222"/>
                  <a:pt x="1535" y="2196"/>
                </a:cubicBezTo>
                <a:cubicBezTo>
                  <a:pt x="1577" y="2162"/>
                  <a:pt x="1638" y="2152"/>
                  <a:pt x="1690" y="2142"/>
                </a:cubicBezTo>
                <a:cubicBezTo>
                  <a:pt x="1775" y="2148"/>
                  <a:pt x="1832" y="2159"/>
                  <a:pt x="1910" y="2178"/>
                </a:cubicBezTo>
                <a:cubicBezTo>
                  <a:pt x="1935" y="2195"/>
                  <a:pt x="1952" y="2213"/>
                  <a:pt x="1974" y="2233"/>
                </a:cubicBezTo>
                <a:cubicBezTo>
                  <a:pt x="1995" y="2295"/>
                  <a:pt x="1963" y="2372"/>
                  <a:pt x="1928" y="2425"/>
                </a:cubicBezTo>
                <a:cubicBezTo>
                  <a:pt x="1917" y="2503"/>
                  <a:pt x="1899" y="2592"/>
                  <a:pt x="1864" y="2663"/>
                </a:cubicBezTo>
                <a:cubicBezTo>
                  <a:pt x="1847" y="2696"/>
                  <a:pt x="1834" y="2726"/>
                  <a:pt x="1827" y="2763"/>
                </a:cubicBezTo>
                <a:cubicBezTo>
                  <a:pt x="1797" y="2917"/>
                  <a:pt x="1803" y="3070"/>
                  <a:pt x="1754" y="3220"/>
                </a:cubicBezTo>
                <a:cubicBezTo>
                  <a:pt x="1739" y="3267"/>
                  <a:pt x="1720" y="3316"/>
                  <a:pt x="1681" y="3348"/>
                </a:cubicBezTo>
                <a:cubicBezTo>
                  <a:pt x="1648" y="3375"/>
                  <a:pt x="1593" y="3386"/>
                  <a:pt x="1553" y="3394"/>
                </a:cubicBezTo>
                <a:cubicBezTo>
                  <a:pt x="1379" y="3384"/>
                  <a:pt x="1236" y="3369"/>
                  <a:pt x="1068" y="3358"/>
                </a:cubicBezTo>
                <a:cubicBezTo>
                  <a:pt x="963" y="3341"/>
                  <a:pt x="864" y="3329"/>
                  <a:pt x="758" y="3321"/>
                </a:cubicBezTo>
                <a:cubicBezTo>
                  <a:pt x="526" y="3330"/>
                  <a:pt x="294" y="3332"/>
                  <a:pt x="63" y="3348"/>
                </a:cubicBezTo>
                <a:cubicBezTo>
                  <a:pt x="39" y="3372"/>
                  <a:pt x="19" y="3378"/>
                  <a:pt x="8" y="3412"/>
                </a:cubicBezTo>
                <a:cubicBezTo>
                  <a:pt x="0" y="3462"/>
                  <a:pt x="24" y="3512"/>
                  <a:pt x="9" y="3559"/>
                </a:cubicBezTo>
                <a:cubicBezTo>
                  <a:pt x="30" y="3621"/>
                  <a:pt x="61" y="3618"/>
                  <a:pt x="118" y="3632"/>
                </a:cubicBezTo>
                <a:cubicBezTo>
                  <a:pt x="201" y="3673"/>
                  <a:pt x="292" y="3678"/>
                  <a:pt x="383" y="3687"/>
                </a:cubicBezTo>
                <a:cubicBezTo>
                  <a:pt x="451" y="3710"/>
                  <a:pt x="429" y="3705"/>
                  <a:pt x="556" y="3705"/>
                </a:cubicBezTo>
                <a:cubicBezTo>
                  <a:pt x="821" y="3705"/>
                  <a:pt x="1087" y="3699"/>
                  <a:pt x="1352" y="3696"/>
                </a:cubicBezTo>
                <a:cubicBezTo>
                  <a:pt x="1393" y="3693"/>
                  <a:pt x="1546" y="3685"/>
                  <a:pt x="1599" y="3678"/>
                </a:cubicBezTo>
                <a:cubicBezTo>
                  <a:pt x="1624" y="3675"/>
                  <a:pt x="1648" y="3666"/>
                  <a:pt x="1672" y="3659"/>
                </a:cubicBezTo>
                <a:cubicBezTo>
                  <a:pt x="1691" y="3654"/>
                  <a:pt x="1727" y="3641"/>
                  <a:pt x="1727" y="3641"/>
                </a:cubicBezTo>
                <a:cubicBezTo>
                  <a:pt x="1744" y="3630"/>
                  <a:pt x="1765" y="3625"/>
                  <a:pt x="1782" y="3614"/>
                </a:cubicBezTo>
                <a:cubicBezTo>
                  <a:pt x="1793" y="3607"/>
                  <a:pt x="1799" y="3594"/>
                  <a:pt x="1809" y="3586"/>
                </a:cubicBezTo>
                <a:cubicBezTo>
                  <a:pt x="1817" y="3579"/>
                  <a:pt x="1827" y="3574"/>
                  <a:pt x="1836" y="3568"/>
                </a:cubicBezTo>
                <a:cubicBezTo>
                  <a:pt x="1848" y="3550"/>
                  <a:pt x="1861" y="3531"/>
                  <a:pt x="1873" y="3513"/>
                </a:cubicBezTo>
                <a:cubicBezTo>
                  <a:pt x="1879" y="3504"/>
                  <a:pt x="1891" y="3486"/>
                  <a:pt x="1891" y="3486"/>
                </a:cubicBezTo>
                <a:cubicBezTo>
                  <a:pt x="1920" y="3396"/>
                  <a:pt x="1880" y="3519"/>
                  <a:pt x="1910" y="3431"/>
                </a:cubicBezTo>
                <a:cubicBezTo>
                  <a:pt x="1916" y="3413"/>
                  <a:pt x="1928" y="3376"/>
                  <a:pt x="1928" y="3376"/>
                </a:cubicBezTo>
                <a:cubicBezTo>
                  <a:pt x="1931" y="3294"/>
                  <a:pt x="1907" y="3096"/>
                  <a:pt x="1974" y="3001"/>
                </a:cubicBezTo>
                <a:cubicBezTo>
                  <a:pt x="1993" y="2943"/>
                  <a:pt x="2032" y="2858"/>
                  <a:pt x="2092" y="2836"/>
                </a:cubicBezTo>
                <a:cubicBezTo>
                  <a:pt x="2332" y="2847"/>
                  <a:pt x="2566" y="2877"/>
                  <a:pt x="2806" y="2891"/>
                </a:cubicBezTo>
                <a:cubicBezTo>
                  <a:pt x="2968" y="2911"/>
                  <a:pt x="3129" y="2885"/>
                  <a:pt x="3290" y="2873"/>
                </a:cubicBezTo>
                <a:cubicBezTo>
                  <a:pt x="3407" y="2854"/>
                  <a:pt x="3480" y="2858"/>
                  <a:pt x="3610" y="2864"/>
                </a:cubicBezTo>
                <a:cubicBezTo>
                  <a:pt x="3899" y="2896"/>
                  <a:pt x="4186" y="2911"/>
                  <a:pt x="4479" y="2919"/>
                </a:cubicBezTo>
                <a:cubicBezTo>
                  <a:pt x="4561" y="2931"/>
                  <a:pt x="4559" y="2940"/>
                  <a:pt x="4616" y="2983"/>
                </a:cubicBezTo>
                <a:cubicBezTo>
                  <a:pt x="4634" y="2996"/>
                  <a:pt x="4653" y="3007"/>
                  <a:pt x="4671" y="3019"/>
                </a:cubicBezTo>
                <a:cubicBezTo>
                  <a:pt x="4680" y="3025"/>
                  <a:pt x="4698" y="3038"/>
                  <a:pt x="4698" y="3038"/>
                </a:cubicBezTo>
                <a:cubicBezTo>
                  <a:pt x="4710" y="3056"/>
                  <a:pt x="4728" y="3071"/>
                  <a:pt x="4735" y="3092"/>
                </a:cubicBezTo>
                <a:cubicBezTo>
                  <a:pt x="4756" y="3158"/>
                  <a:pt x="4743" y="3131"/>
                  <a:pt x="4771" y="3175"/>
                </a:cubicBezTo>
                <a:cubicBezTo>
                  <a:pt x="4815" y="3240"/>
                  <a:pt x="4950" y="3420"/>
                  <a:pt x="5000" y="3486"/>
                </a:cubicBezTo>
                <a:cubicBezTo>
                  <a:pt x="5017" y="3501"/>
                  <a:pt x="5052" y="3545"/>
                  <a:pt x="5073" y="3568"/>
                </a:cubicBezTo>
                <a:cubicBezTo>
                  <a:pt x="5103" y="3603"/>
                  <a:pt x="5154" y="3640"/>
                  <a:pt x="5183" y="3696"/>
                </a:cubicBezTo>
                <a:cubicBezTo>
                  <a:pt x="5206" y="3765"/>
                  <a:pt x="5224" y="3836"/>
                  <a:pt x="5247" y="3906"/>
                </a:cubicBezTo>
                <a:cubicBezTo>
                  <a:pt x="5276" y="3947"/>
                  <a:pt x="5347" y="3947"/>
                  <a:pt x="5356" y="3943"/>
                </a:cubicBezTo>
                <a:close/>
              </a:path>
            </a:pathLst>
          </a:custGeom>
          <a:solidFill>
            <a:srgbClr val="009900">
              <a:alpha val="50000"/>
            </a:srgbClr>
          </a:solidFill>
          <a:ln w="57150" cap="rnd" cmpd="sng">
            <a:solidFill>
              <a:srgbClr val="FFFF6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57200" y="76200"/>
            <a:ext cx="8686800" cy="6553200"/>
            <a:chOff x="288" y="48"/>
            <a:chExt cx="5472" cy="4128"/>
          </a:xfrm>
        </p:grpSpPr>
        <p:sp>
          <p:nvSpPr>
            <p:cNvPr id="664582" name="Oval 6"/>
            <p:cNvSpPr>
              <a:spLocks noChangeArrowheads="1"/>
            </p:cNvSpPr>
            <p:nvPr/>
          </p:nvSpPr>
          <p:spPr bwMode="auto">
            <a:xfrm>
              <a:off x="288" y="240"/>
              <a:ext cx="1536" cy="1008"/>
            </a:xfrm>
            <a:prstGeom prst="ellipse">
              <a:avLst/>
            </a:prstGeom>
            <a:solidFill>
              <a:schemeClr val="folHlink"/>
            </a:solidFill>
            <a:ln w="38100">
              <a:solidFill>
                <a:srgbClr val="00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sz="1800" b="1">
                <a:solidFill>
                  <a:schemeClr val="bg2"/>
                </a:solidFill>
                <a:latin typeface="Arial" charset="0"/>
              </a:endParaRPr>
            </a:p>
            <a:p>
              <a:pPr eaLnBrk="1" hangingPunct="1"/>
              <a:r>
                <a:rPr lang="en-US" sz="1800" b="1">
                  <a:solidFill>
                    <a:schemeClr val="bg2"/>
                  </a:solidFill>
                </a:rPr>
                <a:t>Network Anchor</a:t>
              </a:r>
            </a:p>
            <a:p>
              <a:pPr eaLnBrk="1" hangingPunct="1"/>
              <a:r>
                <a:rPr lang="en-US" sz="1800" b="1">
                  <a:solidFill>
                    <a:schemeClr val="bg2"/>
                  </a:solidFill>
                </a:rPr>
                <a:t>(Hub)</a:t>
              </a:r>
              <a:r>
                <a:rPr lang="en-US" sz="1600" b="1">
                  <a:solidFill>
                    <a:schemeClr val="bg2"/>
                  </a:solidFill>
                </a:rPr>
                <a:t> Large</a:t>
              </a:r>
            </a:p>
            <a:p>
              <a:pPr eaLnBrk="1" hangingPunct="1"/>
              <a:r>
                <a:rPr lang="en-US" sz="1600" b="1">
                  <a:solidFill>
                    <a:schemeClr val="bg2"/>
                  </a:solidFill>
                </a:rPr>
                <a:t>Natural Area/Park</a:t>
              </a:r>
            </a:p>
            <a:p>
              <a:pPr eaLnBrk="1" hangingPunct="1"/>
              <a:endParaRPr lang="en-US" sz="1600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64583" name="Oval 7"/>
            <p:cNvSpPr>
              <a:spLocks noChangeArrowheads="1"/>
            </p:cNvSpPr>
            <p:nvPr/>
          </p:nvSpPr>
          <p:spPr bwMode="auto">
            <a:xfrm>
              <a:off x="4080" y="48"/>
              <a:ext cx="1536" cy="1008"/>
            </a:xfrm>
            <a:prstGeom prst="ellipse">
              <a:avLst/>
            </a:prstGeom>
            <a:solidFill>
              <a:schemeClr val="folHlink"/>
            </a:solidFill>
            <a:ln w="38100">
              <a:solidFill>
                <a:srgbClr val="00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sz="1800" b="1">
                <a:solidFill>
                  <a:schemeClr val="bg2"/>
                </a:solidFill>
              </a:endParaRPr>
            </a:p>
            <a:p>
              <a:pPr eaLnBrk="1" hangingPunct="1"/>
              <a:r>
                <a:rPr lang="en-US" sz="1800" b="1">
                  <a:solidFill>
                    <a:schemeClr val="bg2"/>
                  </a:solidFill>
                </a:rPr>
                <a:t>Network Anchor</a:t>
              </a:r>
            </a:p>
            <a:p>
              <a:pPr eaLnBrk="1" hangingPunct="1"/>
              <a:r>
                <a:rPr lang="en-US" sz="1800" b="1">
                  <a:solidFill>
                    <a:schemeClr val="bg2"/>
                  </a:solidFill>
                </a:rPr>
                <a:t>(Hub)</a:t>
              </a:r>
              <a:r>
                <a:rPr lang="en-US" sz="1600" b="1">
                  <a:solidFill>
                    <a:schemeClr val="bg2"/>
                  </a:solidFill>
                </a:rPr>
                <a:t> Large</a:t>
              </a:r>
            </a:p>
            <a:p>
              <a:pPr eaLnBrk="1" hangingPunct="1"/>
              <a:r>
                <a:rPr lang="en-US" sz="1600" b="1">
                  <a:solidFill>
                    <a:schemeClr val="bg2"/>
                  </a:solidFill>
                </a:rPr>
                <a:t>Natural Area/park</a:t>
              </a:r>
            </a:p>
            <a:p>
              <a:pPr eaLnBrk="1" hangingPunct="1"/>
              <a:endParaRPr lang="en-US" sz="1600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64584" name="Oval 8"/>
            <p:cNvSpPr>
              <a:spLocks noChangeArrowheads="1"/>
            </p:cNvSpPr>
            <p:nvPr/>
          </p:nvSpPr>
          <p:spPr bwMode="auto">
            <a:xfrm>
              <a:off x="4224" y="3168"/>
              <a:ext cx="1536" cy="1008"/>
            </a:xfrm>
            <a:prstGeom prst="ellipse">
              <a:avLst/>
            </a:prstGeom>
            <a:solidFill>
              <a:schemeClr val="folHlink"/>
            </a:solidFill>
            <a:ln w="38100">
              <a:solidFill>
                <a:srgbClr val="00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sz="1800" b="1">
                <a:solidFill>
                  <a:schemeClr val="bg2"/>
                </a:solidFill>
                <a:latin typeface="Arial" charset="0"/>
              </a:endParaRPr>
            </a:p>
            <a:p>
              <a:pPr eaLnBrk="1" hangingPunct="1"/>
              <a:r>
                <a:rPr lang="en-US" sz="1800" b="1">
                  <a:solidFill>
                    <a:schemeClr val="bg2"/>
                  </a:solidFill>
                </a:rPr>
                <a:t>Network Anchor</a:t>
              </a:r>
            </a:p>
            <a:p>
              <a:pPr eaLnBrk="1" hangingPunct="1"/>
              <a:r>
                <a:rPr lang="en-US" sz="1800" b="1">
                  <a:solidFill>
                    <a:schemeClr val="bg2"/>
                  </a:solidFill>
                </a:rPr>
                <a:t>(Hub)</a:t>
              </a:r>
              <a:r>
                <a:rPr lang="en-US" sz="1600" b="1">
                  <a:solidFill>
                    <a:schemeClr val="bg2"/>
                  </a:solidFill>
                </a:rPr>
                <a:t> Large</a:t>
              </a:r>
            </a:p>
            <a:p>
              <a:pPr eaLnBrk="1" hangingPunct="1"/>
              <a:r>
                <a:rPr lang="en-US" sz="1600" b="1">
                  <a:solidFill>
                    <a:schemeClr val="bg2"/>
                  </a:solidFill>
                </a:rPr>
                <a:t>Natural Area/park</a:t>
              </a:r>
            </a:p>
            <a:p>
              <a:pPr eaLnBrk="1" hangingPunct="1"/>
              <a:endParaRPr lang="en-US" sz="1600">
                <a:solidFill>
                  <a:schemeClr val="bg2"/>
                </a:solidFill>
                <a:latin typeface="Arial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28600" y="1524000"/>
            <a:ext cx="8662988" cy="3962400"/>
            <a:chOff x="144" y="960"/>
            <a:chExt cx="5376" cy="249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144" y="3072"/>
              <a:ext cx="960" cy="384"/>
              <a:chOff x="144" y="3072"/>
              <a:chExt cx="960" cy="384"/>
            </a:xfrm>
          </p:grpSpPr>
          <p:sp>
            <p:nvSpPr>
              <p:cNvPr id="664587" name="AutoShape 11"/>
              <p:cNvSpPr>
                <a:spLocks noChangeArrowheads="1"/>
              </p:cNvSpPr>
              <p:nvPr/>
            </p:nvSpPr>
            <p:spPr bwMode="auto">
              <a:xfrm>
                <a:off x="144" y="3072"/>
                <a:ext cx="960" cy="384"/>
              </a:xfrm>
              <a:prstGeom prst="wedgeRoundRectCallout">
                <a:avLst>
                  <a:gd name="adj1" fmla="val 76042"/>
                  <a:gd name="adj2" fmla="val -200523"/>
                  <a:gd name="adj3" fmla="val 16667"/>
                </a:avLst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64588" name="Text Box 12"/>
              <p:cNvSpPr txBox="1">
                <a:spLocks noChangeArrowheads="1"/>
              </p:cNvSpPr>
              <p:nvPr/>
            </p:nvSpPr>
            <p:spPr bwMode="auto">
              <a:xfrm>
                <a:off x="192" y="3120"/>
                <a:ext cx="857" cy="288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 eaLnBrk="1" hangingPunct="1"/>
                <a:r>
                  <a:rPr lang="en-US" sz="1200" b="1">
                    <a:solidFill>
                      <a:srgbClr val="000000"/>
                    </a:solidFill>
                    <a:latin typeface="Arial" charset="0"/>
                  </a:rPr>
                  <a:t>Small Forested </a:t>
                </a:r>
              </a:p>
              <a:p>
                <a:pPr algn="l" eaLnBrk="1" hangingPunct="1"/>
                <a:r>
                  <a:rPr lang="en-US" sz="1200" b="1">
                    <a:solidFill>
                      <a:srgbClr val="000000"/>
                    </a:solidFill>
                    <a:latin typeface="Arial" charset="0"/>
                  </a:rPr>
                  <a:t>Area (site)</a:t>
                </a:r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4560" y="1584"/>
              <a:ext cx="960" cy="384"/>
              <a:chOff x="4560" y="1584"/>
              <a:chExt cx="960" cy="384"/>
            </a:xfrm>
          </p:grpSpPr>
          <p:sp>
            <p:nvSpPr>
              <p:cNvPr id="664590" name="AutoShape 14"/>
              <p:cNvSpPr>
                <a:spLocks noChangeArrowheads="1"/>
              </p:cNvSpPr>
              <p:nvPr/>
            </p:nvSpPr>
            <p:spPr bwMode="auto">
              <a:xfrm>
                <a:off x="4560" y="1584"/>
                <a:ext cx="960" cy="384"/>
              </a:xfrm>
              <a:prstGeom prst="wedgeRoundRectCallout">
                <a:avLst>
                  <a:gd name="adj1" fmla="val 44375"/>
                  <a:gd name="adj2" fmla="val 125782"/>
                  <a:gd name="adj3" fmla="val 16667"/>
                </a:avLst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64591" name="Text Box 15"/>
              <p:cNvSpPr txBox="1">
                <a:spLocks noChangeArrowheads="1"/>
              </p:cNvSpPr>
              <p:nvPr/>
            </p:nvSpPr>
            <p:spPr bwMode="auto">
              <a:xfrm>
                <a:off x="4656" y="1628"/>
                <a:ext cx="830" cy="288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eaLnBrk="1" hangingPunct="1"/>
                <a:r>
                  <a:rPr lang="en-US" sz="1200" b="1">
                    <a:solidFill>
                      <a:srgbClr val="000000"/>
                    </a:solidFill>
                  </a:rPr>
                  <a:t>Small Wetland </a:t>
                </a:r>
              </a:p>
              <a:p>
                <a:pPr algn="l" eaLnBrk="1" hangingPunct="1"/>
                <a:r>
                  <a:rPr lang="en-US" sz="1200" b="1">
                    <a:solidFill>
                      <a:srgbClr val="000000"/>
                    </a:solidFill>
                  </a:rPr>
                  <a:t>Area (site)</a:t>
                </a:r>
              </a:p>
            </p:txBody>
          </p:sp>
        </p:grpSp>
        <p:sp>
          <p:nvSpPr>
            <p:cNvPr id="664592" name="AutoShape 16"/>
            <p:cNvSpPr>
              <a:spLocks noChangeArrowheads="1"/>
            </p:cNvSpPr>
            <p:nvPr/>
          </p:nvSpPr>
          <p:spPr bwMode="auto">
            <a:xfrm>
              <a:off x="2400" y="960"/>
              <a:ext cx="912" cy="288"/>
            </a:xfrm>
            <a:prstGeom prst="wedgeRoundRectCallout">
              <a:avLst>
                <a:gd name="adj1" fmla="val -43750"/>
                <a:gd name="adj2" fmla="val 176736"/>
                <a:gd name="adj3" fmla="val 16667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/>
              <a:r>
                <a:rPr lang="en-US" sz="1200" b="1">
                  <a:solidFill>
                    <a:srgbClr val="000000"/>
                  </a:solidFill>
                </a:rPr>
                <a:t>Small Natural Area (site)</a:t>
              </a:r>
            </a:p>
            <a:p>
              <a:pPr eaLnBrk="1" hangingPunct="1"/>
              <a:endParaRPr 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228600" y="3048000"/>
            <a:ext cx="5894388" cy="3359150"/>
            <a:chOff x="144" y="1920"/>
            <a:chExt cx="3713" cy="2116"/>
          </a:xfrm>
        </p:grpSpPr>
        <p:sp>
          <p:nvSpPr>
            <p:cNvPr id="664594" name="AutoShape 18"/>
            <p:cNvSpPr>
              <a:spLocks noChangeArrowheads="1"/>
            </p:cNvSpPr>
            <p:nvPr/>
          </p:nvSpPr>
          <p:spPr bwMode="auto">
            <a:xfrm>
              <a:off x="3089" y="1924"/>
              <a:ext cx="768" cy="384"/>
            </a:xfrm>
            <a:prstGeom prst="wedgeRoundRectCallout">
              <a:avLst>
                <a:gd name="adj1" fmla="val 107032"/>
                <a:gd name="adj2" fmla="val 45051"/>
                <a:gd name="adj3" fmla="val 16667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/>
              <a:r>
                <a:rPr lang="en-US" sz="1200" b="1">
                  <a:solidFill>
                    <a:srgbClr val="000000"/>
                  </a:solidFill>
                </a:rPr>
                <a:t>Tree Rows </a:t>
              </a:r>
            </a:p>
            <a:p>
              <a:pPr algn="l" eaLnBrk="1" hangingPunct="1"/>
              <a:r>
                <a:rPr lang="en-US" sz="1200" b="1">
                  <a:solidFill>
                    <a:srgbClr val="000000"/>
                  </a:solidFill>
                </a:rPr>
                <a:t>(Link)</a:t>
              </a:r>
            </a:p>
          </p:txBody>
        </p: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2657" y="3537"/>
              <a:ext cx="816" cy="499"/>
              <a:chOff x="2688" y="3533"/>
              <a:chExt cx="816" cy="499"/>
            </a:xfrm>
          </p:grpSpPr>
          <p:sp>
            <p:nvSpPr>
              <p:cNvPr id="664596" name="AutoShape 20"/>
              <p:cNvSpPr>
                <a:spLocks noChangeArrowheads="1"/>
              </p:cNvSpPr>
              <p:nvPr/>
            </p:nvSpPr>
            <p:spPr bwMode="auto">
              <a:xfrm rot="10800000">
                <a:off x="2688" y="3533"/>
                <a:ext cx="816" cy="499"/>
              </a:xfrm>
              <a:prstGeom prst="wedgeRoundRectCallout">
                <a:avLst>
                  <a:gd name="adj1" fmla="val 56125"/>
                  <a:gd name="adj2" fmla="val 151199"/>
                  <a:gd name="adj3" fmla="val 16667"/>
                </a:avLst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rot="10800000"/>
              <a:lstStyle/>
              <a:p>
                <a:pPr eaLnBrk="1" hangingPunct="1"/>
                <a:endParaRPr 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64597" name="Text Box 21"/>
              <p:cNvSpPr txBox="1">
                <a:spLocks noChangeArrowheads="1"/>
              </p:cNvSpPr>
              <p:nvPr/>
            </p:nvSpPr>
            <p:spPr bwMode="auto">
              <a:xfrm>
                <a:off x="2713" y="3586"/>
                <a:ext cx="745" cy="403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 eaLnBrk="1" hangingPunct="1"/>
                <a:r>
                  <a:rPr lang="en-US" sz="1200" b="1">
                    <a:solidFill>
                      <a:srgbClr val="000000"/>
                    </a:solidFill>
                  </a:rPr>
                  <a:t>Fence &amp;</a:t>
                </a:r>
              </a:p>
              <a:p>
                <a:pPr algn="l" eaLnBrk="1" hangingPunct="1"/>
                <a:r>
                  <a:rPr lang="en-US" sz="1200" b="1">
                    <a:solidFill>
                      <a:srgbClr val="000000"/>
                    </a:solidFill>
                  </a:rPr>
                  <a:t>Hedge Rows </a:t>
                </a:r>
              </a:p>
              <a:p>
                <a:pPr algn="l" eaLnBrk="1" hangingPunct="1"/>
                <a:r>
                  <a:rPr lang="en-US" sz="1200" b="1">
                    <a:solidFill>
                      <a:srgbClr val="000000"/>
                    </a:solidFill>
                  </a:rPr>
                  <a:t>(Link)</a:t>
                </a:r>
              </a:p>
            </p:txBody>
          </p:sp>
        </p:grpSp>
        <p:sp>
          <p:nvSpPr>
            <p:cNvPr id="664598" name="AutoShape 22"/>
            <p:cNvSpPr>
              <a:spLocks noChangeArrowheads="1"/>
            </p:cNvSpPr>
            <p:nvPr/>
          </p:nvSpPr>
          <p:spPr bwMode="auto">
            <a:xfrm>
              <a:off x="144" y="1920"/>
              <a:ext cx="960" cy="336"/>
            </a:xfrm>
            <a:prstGeom prst="wedgeRoundRectCallout">
              <a:avLst>
                <a:gd name="adj1" fmla="val -16250"/>
                <a:gd name="adj2" fmla="val -153569"/>
                <a:gd name="adj3" fmla="val 16667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/>
              <a:r>
                <a:rPr lang="en-US" sz="1200" b="1">
                  <a:solidFill>
                    <a:srgbClr val="000000"/>
                  </a:solidFill>
                </a:rPr>
                <a:t>River or Stream </a:t>
              </a:r>
            </a:p>
            <a:p>
              <a:pPr algn="l" eaLnBrk="1" hangingPunct="1"/>
              <a:r>
                <a:rPr lang="en-US" sz="1200" b="1">
                  <a:solidFill>
                    <a:srgbClr val="000000"/>
                  </a:solidFill>
                </a:rPr>
                <a:t>(Link)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6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458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Freeform 2"/>
          <p:cNvSpPr>
            <a:spLocks/>
          </p:cNvSpPr>
          <p:nvPr/>
        </p:nvSpPr>
        <p:spPr bwMode="auto">
          <a:xfrm>
            <a:off x="5019675" y="5114925"/>
            <a:ext cx="657225" cy="657225"/>
          </a:xfrm>
          <a:custGeom>
            <a:avLst/>
            <a:gdLst/>
            <a:ahLst/>
            <a:cxnLst>
              <a:cxn ang="0">
                <a:pos x="114" y="0"/>
              </a:cxn>
              <a:cxn ang="0">
                <a:pos x="312" y="0"/>
              </a:cxn>
              <a:cxn ang="0">
                <a:pos x="318" y="210"/>
              </a:cxn>
              <a:cxn ang="0">
                <a:pos x="408" y="210"/>
              </a:cxn>
              <a:cxn ang="0">
                <a:pos x="414" y="414"/>
              </a:cxn>
              <a:cxn ang="0">
                <a:pos x="0" y="414"/>
              </a:cxn>
              <a:cxn ang="0">
                <a:pos x="6" y="198"/>
              </a:cxn>
              <a:cxn ang="0">
                <a:pos x="108" y="198"/>
              </a:cxn>
              <a:cxn ang="0">
                <a:pos x="114" y="0"/>
              </a:cxn>
            </a:cxnLst>
            <a:rect l="0" t="0" r="r" b="b"/>
            <a:pathLst>
              <a:path w="414" h="414">
                <a:moveTo>
                  <a:pt x="114" y="0"/>
                </a:moveTo>
                <a:lnTo>
                  <a:pt x="312" y="0"/>
                </a:lnTo>
                <a:lnTo>
                  <a:pt x="318" y="210"/>
                </a:lnTo>
                <a:lnTo>
                  <a:pt x="408" y="210"/>
                </a:lnTo>
                <a:lnTo>
                  <a:pt x="414" y="414"/>
                </a:lnTo>
                <a:lnTo>
                  <a:pt x="0" y="414"/>
                </a:lnTo>
                <a:lnTo>
                  <a:pt x="6" y="198"/>
                </a:lnTo>
                <a:lnTo>
                  <a:pt x="108" y="198"/>
                </a:lnTo>
                <a:lnTo>
                  <a:pt x="114" y="0"/>
                </a:lnTo>
                <a:close/>
              </a:path>
            </a:pathLst>
          </a:custGeom>
          <a:solidFill>
            <a:srgbClr val="FF9966">
              <a:alpha val="39999"/>
            </a:srgbClr>
          </a:solidFill>
          <a:ln w="12700" cap="flat" cmpd="sng">
            <a:solidFill>
              <a:srgbClr val="96969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29091" name="Picture 3" descr="MichiganGIProgres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47800" y="152400"/>
            <a:ext cx="6400800" cy="64008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 bwMode="auto">
          <a:xfrm>
            <a:off x="5781675" y="5481638"/>
            <a:ext cx="752475" cy="661987"/>
          </a:xfrm>
          <a:custGeom>
            <a:avLst/>
            <a:gdLst>
              <a:gd name="connsiteX0" fmla="*/ 381000 w 752475"/>
              <a:gd name="connsiteY0" fmla="*/ 4762 h 661987"/>
              <a:gd name="connsiteX1" fmla="*/ 600075 w 752475"/>
              <a:gd name="connsiteY1" fmla="*/ 0 h 661987"/>
              <a:gd name="connsiteX2" fmla="*/ 619125 w 752475"/>
              <a:gd name="connsiteY2" fmla="*/ 238125 h 661987"/>
              <a:gd name="connsiteX3" fmla="*/ 490538 w 752475"/>
              <a:gd name="connsiteY3" fmla="*/ 242887 h 661987"/>
              <a:gd name="connsiteX4" fmla="*/ 504825 w 752475"/>
              <a:gd name="connsiteY4" fmla="*/ 490537 h 661987"/>
              <a:gd name="connsiteX5" fmla="*/ 642938 w 752475"/>
              <a:gd name="connsiteY5" fmla="*/ 485775 h 661987"/>
              <a:gd name="connsiteX6" fmla="*/ 752475 w 752475"/>
              <a:gd name="connsiteY6" fmla="*/ 590550 h 661987"/>
              <a:gd name="connsiteX7" fmla="*/ 690563 w 752475"/>
              <a:gd name="connsiteY7" fmla="*/ 661987 h 661987"/>
              <a:gd name="connsiteX8" fmla="*/ 585788 w 752475"/>
              <a:gd name="connsiteY8" fmla="*/ 576262 h 661987"/>
              <a:gd name="connsiteX9" fmla="*/ 471488 w 752475"/>
              <a:gd name="connsiteY9" fmla="*/ 566737 h 661987"/>
              <a:gd name="connsiteX10" fmla="*/ 447675 w 752475"/>
              <a:gd name="connsiteY10" fmla="*/ 519112 h 661987"/>
              <a:gd name="connsiteX11" fmla="*/ 71438 w 752475"/>
              <a:gd name="connsiteY11" fmla="*/ 504825 h 661987"/>
              <a:gd name="connsiteX12" fmla="*/ 66675 w 752475"/>
              <a:gd name="connsiteY12" fmla="*/ 361950 h 661987"/>
              <a:gd name="connsiteX13" fmla="*/ 14288 w 752475"/>
              <a:gd name="connsiteY13" fmla="*/ 361950 h 661987"/>
              <a:gd name="connsiteX14" fmla="*/ 0 w 752475"/>
              <a:gd name="connsiteY14" fmla="*/ 185737 h 661987"/>
              <a:gd name="connsiteX15" fmla="*/ 66675 w 752475"/>
              <a:gd name="connsiteY15" fmla="*/ 180975 h 661987"/>
              <a:gd name="connsiteX16" fmla="*/ 57150 w 752475"/>
              <a:gd name="connsiteY16" fmla="*/ 109537 h 661987"/>
              <a:gd name="connsiteX17" fmla="*/ 233363 w 752475"/>
              <a:gd name="connsiteY17" fmla="*/ 100012 h 661987"/>
              <a:gd name="connsiteX18" fmla="*/ 247650 w 752475"/>
              <a:gd name="connsiteY18" fmla="*/ 14287 h 661987"/>
              <a:gd name="connsiteX19" fmla="*/ 381000 w 752475"/>
              <a:gd name="connsiteY19" fmla="*/ 4762 h 66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52475" h="661987">
                <a:moveTo>
                  <a:pt x="381000" y="4762"/>
                </a:moveTo>
                <a:lnTo>
                  <a:pt x="600075" y="0"/>
                </a:lnTo>
                <a:lnTo>
                  <a:pt x="619125" y="238125"/>
                </a:lnTo>
                <a:lnTo>
                  <a:pt x="490538" y="242887"/>
                </a:lnTo>
                <a:lnTo>
                  <a:pt x="504825" y="490537"/>
                </a:lnTo>
                <a:lnTo>
                  <a:pt x="642938" y="485775"/>
                </a:lnTo>
                <a:lnTo>
                  <a:pt x="752475" y="590550"/>
                </a:lnTo>
                <a:lnTo>
                  <a:pt x="690563" y="661987"/>
                </a:lnTo>
                <a:lnTo>
                  <a:pt x="585788" y="576262"/>
                </a:lnTo>
                <a:lnTo>
                  <a:pt x="471488" y="566737"/>
                </a:lnTo>
                <a:lnTo>
                  <a:pt x="447675" y="519112"/>
                </a:lnTo>
                <a:lnTo>
                  <a:pt x="71438" y="504825"/>
                </a:lnTo>
                <a:lnTo>
                  <a:pt x="66675" y="361950"/>
                </a:lnTo>
                <a:lnTo>
                  <a:pt x="14288" y="361950"/>
                </a:lnTo>
                <a:lnTo>
                  <a:pt x="0" y="185737"/>
                </a:lnTo>
                <a:lnTo>
                  <a:pt x="66675" y="180975"/>
                </a:lnTo>
                <a:lnTo>
                  <a:pt x="57150" y="109537"/>
                </a:lnTo>
                <a:lnTo>
                  <a:pt x="233363" y="100012"/>
                </a:lnTo>
                <a:lnTo>
                  <a:pt x="247650" y="14287"/>
                </a:lnTo>
                <a:lnTo>
                  <a:pt x="381000" y="4762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600200" y="5410200"/>
            <a:ext cx="228600" cy="152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5334000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/>
                </a:solidFill>
                <a:effectLst/>
              </a:rPr>
              <a:t>HRWC</a:t>
            </a:r>
            <a:endParaRPr lang="en-US" sz="800" b="1" dirty="0"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498" name="Picture 2" descr="#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57250" y="247650"/>
            <a:ext cx="7467600" cy="6400800"/>
          </a:xfrm>
          <a:prstGeom prst="rect">
            <a:avLst/>
          </a:prstGeom>
          <a:noFill/>
        </p:spPr>
      </p:pic>
      <p:pic>
        <p:nvPicPr>
          <p:cNvPr id="746499" name="Picture 3" descr="#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57250" y="247650"/>
            <a:ext cx="7467600" cy="6400800"/>
          </a:xfrm>
          <a:prstGeom prst="rect">
            <a:avLst/>
          </a:prstGeom>
          <a:noFill/>
        </p:spPr>
      </p:pic>
      <p:pic>
        <p:nvPicPr>
          <p:cNvPr id="746500" name="Picture 4" descr="#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57250" y="247650"/>
            <a:ext cx="7467600" cy="6400800"/>
          </a:xfrm>
          <a:prstGeom prst="rect">
            <a:avLst/>
          </a:prstGeom>
          <a:noFill/>
        </p:spPr>
      </p:pic>
      <p:sp>
        <p:nvSpPr>
          <p:cNvPr id="746501" name="Rectangle 5"/>
          <p:cNvSpPr>
            <a:spLocks noChangeArrowheads="1"/>
          </p:cNvSpPr>
          <p:nvPr/>
        </p:nvSpPr>
        <p:spPr bwMode="auto">
          <a:xfrm>
            <a:off x="2816225" y="3511550"/>
            <a:ext cx="1408113" cy="942975"/>
          </a:xfrm>
          <a:prstGeom prst="rect">
            <a:avLst/>
          </a:prstGeom>
          <a:noFill/>
          <a:ln w="381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4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4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0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474" name="Picture 2" descr="IMG_618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43025" y="587375"/>
            <a:ext cx="6518275" cy="54895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354" name="Picture 2" descr="gi_contool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8915400" cy="68827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298" name="Picture 2" descr="#4"/>
          <p:cNvPicPr>
            <a:picLocks noChangeAspect="1" noChangeArrowheads="1"/>
          </p:cNvPicPr>
          <p:nvPr/>
        </p:nvPicPr>
        <p:blipFill>
          <a:blip r:embed="rId3" cstate="email">
            <a:lum contrast="36000"/>
          </a:blip>
          <a:srcRect/>
          <a:stretch>
            <a:fillRect/>
          </a:stretch>
        </p:blipFill>
        <p:spPr bwMode="auto">
          <a:xfrm>
            <a:off x="1487488" y="1208088"/>
            <a:ext cx="6249987" cy="5199062"/>
          </a:xfrm>
          <a:prstGeom prst="rect">
            <a:avLst/>
          </a:prstGeom>
          <a:noFill/>
        </p:spPr>
      </p:pic>
      <p:sp>
        <p:nvSpPr>
          <p:cNvPr id="695299" name="Freeform 3"/>
          <p:cNvSpPr>
            <a:spLocks/>
          </p:cNvSpPr>
          <p:nvPr/>
        </p:nvSpPr>
        <p:spPr bwMode="auto">
          <a:xfrm>
            <a:off x="2446338" y="1900238"/>
            <a:ext cx="4267200" cy="3308350"/>
          </a:xfrm>
          <a:custGeom>
            <a:avLst/>
            <a:gdLst/>
            <a:ahLst/>
            <a:cxnLst>
              <a:cxn ang="0">
                <a:pos x="1042" y="55"/>
              </a:cxn>
              <a:cxn ang="0">
                <a:pos x="1910" y="0"/>
              </a:cxn>
              <a:cxn ang="0">
                <a:pos x="1947" y="759"/>
              </a:cxn>
              <a:cxn ang="0">
                <a:pos x="1993" y="759"/>
              </a:cxn>
              <a:cxn ang="0">
                <a:pos x="2011" y="1380"/>
              </a:cxn>
              <a:cxn ang="0">
                <a:pos x="2660" y="1353"/>
              </a:cxn>
              <a:cxn ang="0">
                <a:pos x="2688" y="1966"/>
              </a:cxn>
              <a:cxn ang="0">
                <a:pos x="1874" y="1975"/>
              </a:cxn>
              <a:cxn ang="0">
                <a:pos x="1042" y="2039"/>
              </a:cxn>
              <a:cxn ang="0">
                <a:pos x="64" y="2084"/>
              </a:cxn>
              <a:cxn ang="0">
                <a:pos x="0" y="905"/>
              </a:cxn>
              <a:cxn ang="0">
                <a:pos x="1097" y="832"/>
              </a:cxn>
              <a:cxn ang="0">
                <a:pos x="1042" y="55"/>
              </a:cxn>
            </a:cxnLst>
            <a:rect l="0" t="0" r="r" b="b"/>
            <a:pathLst>
              <a:path w="2688" h="2084">
                <a:moveTo>
                  <a:pt x="1042" y="55"/>
                </a:moveTo>
                <a:lnTo>
                  <a:pt x="1910" y="0"/>
                </a:lnTo>
                <a:lnTo>
                  <a:pt x="1947" y="759"/>
                </a:lnTo>
                <a:lnTo>
                  <a:pt x="1993" y="759"/>
                </a:lnTo>
                <a:lnTo>
                  <a:pt x="2011" y="1380"/>
                </a:lnTo>
                <a:lnTo>
                  <a:pt x="2660" y="1353"/>
                </a:lnTo>
                <a:lnTo>
                  <a:pt x="2688" y="1966"/>
                </a:lnTo>
                <a:lnTo>
                  <a:pt x="1874" y="1975"/>
                </a:lnTo>
                <a:lnTo>
                  <a:pt x="1042" y="2039"/>
                </a:lnTo>
                <a:lnTo>
                  <a:pt x="64" y="2084"/>
                </a:lnTo>
                <a:lnTo>
                  <a:pt x="0" y="905"/>
                </a:lnTo>
                <a:lnTo>
                  <a:pt x="1097" y="832"/>
                </a:lnTo>
                <a:lnTo>
                  <a:pt x="1042" y="55"/>
                </a:lnTo>
                <a:close/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5300" name="Rectangle 4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gradFill rotWithShape="1">
            <a:gsLst>
              <a:gs pos="0">
                <a:srgbClr val="006600">
                  <a:gamma/>
                  <a:shade val="46275"/>
                  <a:invGamma/>
                </a:srgbClr>
              </a:gs>
              <a:gs pos="50000">
                <a:srgbClr val="006600"/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US" b="1">
                <a:solidFill>
                  <a:schemeClr val="hlink"/>
                </a:solidFill>
              </a:rPr>
              <a:t>Example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482725" y="1204913"/>
            <a:ext cx="6249988" cy="5199062"/>
            <a:chOff x="2077" y="302"/>
            <a:chExt cx="3937" cy="3275"/>
          </a:xfrm>
        </p:grpSpPr>
        <p:pic>
          <p:nvPicPr>
            <p:cNvPr id="695302" name="Picture 6" descr="#1"/>
            <p:cNvPicPr>
              <a:picLocks noChangeAspect="1" noChangeArrowheads="1"/>
            </p:cNvPicPr>
            <p:nvPr/>
          </p:nvPicPr>
          <p:blipFill>
            <a:blip r:embed="rId4" cstate="email">
              <a:lum contrast="30000"/>
            </a:blip>
            <a:srcRect/>
            <a:stretch>
              <a:fillRect/>
            </a:stretch>
          </p:blipFill>
          <p:spPr bwMode="auto">
            <a:xfrm>
              <a:off x="2077" y="302"/>
              <a:ext cx="3937" cy="3275"/>
            </a:xfrm>
            <a:prstGeom prst="rect">
              <a:avLst/>
            </a:prstGeom>
            <a:pattFill prst="smConfetti">
              <a:fgClr>
                <a:schemeClr val="accent1"/>
              </a:fgClr>
              <a:bgClr>
                <a:schemeClr val="bg1"/>
              </a:bgClr>
            </a:pattFill>
          </p:spPr>
        </p:pic>
        <p:sp>
          <p:nvSpPr>
            <p:cNvPr id="695303" name="Freeform 7"/>
            <p:cNvSpPr>
              <a:spLocks/>
            </p:cNvSpPr>
            <p:nvPr/>
          </p:nvSpPr>
          <p:spPr bwMode="auto">
            <a:xfrm>
              <a:off x="2680" y="736"/>
              <a:ext cx="2688" cy="2084"/>
            </a:xfrm>
            <a:custGeom>
              <a:avLst/>
              <a:gdLst/>
              <a:ahLst/>
              <a:cxnLst>
                <a:cxn ang="0">
                  <a:pos x="1042" y="55"/>
                </a:cxn>
                <a:cxn ang="0">
                  <a:pos x="1910" y="0"/>
                </a:cxn>
                <a:cxn ang="0">
                  <a:pos x="1947" y="759"/>
                </a:cxn>
                <a:cxn ang="0">
                  <a:pos x="1993" y="759"/>
                </a:cxn>
                <a:cxn ang="0">
                  <a:pos x="2011" y="1380"/>
                </a:cxn>
                <a:cxn ang="0">
                  <a:pos x="2660" y="1353"/>
                </a:cxn>
                <a:cxn ang="0">
                  <a:pos x="2688" y="1966"/>
                </a:cxn>
                <a:cxn ang="0">
                  <a:pos x="1874" y="1975"/>
                </a:cxn>
                <a:cxn ang="0">
                  <a:pos x="1042" y="2039"/>
                </a:cxn>
                <a:cxn ang="0">
                  <a:pos x="64" y="2084"/>
                </a:cxn>
                <a:cxn ang="0">
                  <a:pos x="0" y="905"/>
                </a:cxn>
                <a:cxn ang="0">
                  <a:pos x="1097" y="832"/>
                </a:cxn>
                <a:cxn ang="0">
                  <a:pos x="1042" y="55"/>
                </a:cxn>
              </a:cxnLst>
              <a:rect l="0" t="0" r="r" b="b"/>
              <a:pathLst>
                <a:path w="2688" h="2084">
                  <a:moveTo>
                    <a:pt x="1042" y="55"/>
                  </a:moveTo>
                  <a:lnTo>
                    <a:pt x="1910" y="0"/>
                  </a:lnTo>
                  <a:lnTo>
                    <a:pt x="1947" y="759"/>
                  </a:lnTo>
                  <a:lnTo>
                    <a:pt x="1993" y="759"/>
                  </a:lnTo>
                  <a:lnTo>
                    <a:pt x="2011" y="1380"/>
                  </a:lnTo>
                  <a:lnTo>
                    <a:pt x="2660" y="1353"/>
                  </a:lnTo>
                  <a:lnTo>
                    <a:pt x="2688" y="1966"/>
                  </a:lnTo>
                  <a:lnTo>
                    <a:pt x="1874" y="1975"/>
                  </a:lnTo>
                  <a:lnTo>
                    <a:pt x="1042" y="2039"/>
                  </a:lnTo>
                  <a:lnTo>
                    <a:pt x="64" y="2084"/>
                  </a:lnTo>
                  <a:lnTo>
                    <a:pt x="0" y="905"/>
                  </a:lnTo>
                  <a:lnTo>
                    <a:pt x="1097" y="832"/>
                  </a:lnTo>
                  <a:lnTo>
                    <a:pt x="1042" y="55"/>
                  </a:lnTo>
                  <a:close/>
                </a:path>
              </a:pathLst>
            </a:custGeom>
            <a:noFill/>
            <a:ln w="381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209800" y="2330450"/>
            <a:ext cx="5370513" cy="3722688"/>
            <a:chOff x="1563" y="1207"/>
            <a:chExt cx="3383" cy="2345"/>
          </a:xfrm>
        </p:grpSpPr>
        <p:sp>
          <p:nvSpPr>
            <p:cNvPr id="695305" name="Freeform 9"/>
            <p:cNvSpPr>
              <a:spLocks/>
            </p:cNvSpPr>
            <p:nvPr/>
          </p:nvSpPr>
          <p:spPr bwMode="auto">
            <a:xfrm>
              <a:off x="2935" y="1207"/>
              <a:ext cx="2011" cy="781"/>
            </a:xfrm>
            <a:custGeom>
              <a:avLst/>
              <a:gdLst/>
              <a:ahLst/>
              <a:cxnLst>
                <a:cxn ang="0">
                  <a:pos x="2011" y="695"/>
                </a:cxn>
                <a:cxn ang="0">
                  <a:pos x="1207" y="768"/>
                </a:cxn>
                <a:cxn ang="0">
                  <a:pos x="850" y="676"/>
                </a:cxn>
                <a:cxn ang="0">
                  <a:pos x="494" y="137"/>
                </a:cxn>
                <a:cxn ang="0">
                  <a:pos x="0" y="0"/>
                </a:cxn>
              </a:cxnLst>
              <a:rect l="0" t="0" r="r" b="b"/>
              <a:pathLst>
                <a:path w="2011" h="781">
                  <a:moveTo>
                    <a:pt x="2011" y="695"/>
                  </a:moveTo>
                  <a:cubicBezTo>
                    <a:pt x="1879" y="707"/>
                    <a:pt x="1400" y="771"/>
                    <a:pt x="1207" y="768"/>
                  </a:cubicBezTo>
                  <a:cubicBezTo>
                    <a:pt x="1014" y="765"/>
                    <a:pt x="969" y="781"/>
                    <a:pt x="850" y="676"/>
                  </a:cubicBezTo>
                  <a:cubicBezTo>
                    <a:pt x="731" y="571"/>
                    <a:pt x="636" y="250"/>
                    <a:pt x="494" y="137"/>
                  </a:cubicBezTo>
                  <a:cubicBezTo>
                    <a:pt x="352" y="24"/>
                    <a:pt x="103" y="29"/>
                    <a:pt x="0" y="0"/>
                  </a:cubicBezTo>
                </a:path>
              </a:pathLst>
            </a:custGeom>
            <a:noFill/>
            <a:ln w="57150" cap="rnd" cmpd="sng">
              <a:solidFill>
                <a:srgbClr val="000514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5306" name="Freeform 10"/>
            <p:cNvSpPr>
              <a:spLocks/>
            </p:cNvSpPr>
            <p:nvPr/>
          </p:nvSpPr>
          <p:spPr bwMode="auto">
            <a:xfrm>
              <a:off x="1563" y="1445"/>
              <a:ext cx="1996" cy="1773"/>
            </a:xfrm>
            <a:custGeom>
              <a:avLst/>
              <a:gdLst/>
              <a:ahLst/>
              <a:cxnLst>
                <a:cxn ang="0">
                  <a:pos x="0" y="1773"/>
                </a:cxn>
                <a:cxn ang="0">
                  <a:pos x="458" y="1316"/>
                </a:cxn>
                <a:cxn ang="0">
                  <a:pos x="1088" y="1005"/>
                </a:cxn>
                <a:cxn ang="0">
                  <a:pos x="1555" y="886"/>
                </a:cxn>
                <a:cxn ang="0">
                  <a:pos x="1802" y="786"/>
                </a:cxn>
                <a:cxn ang="0">
                  <a:pos x="1920" y="548"/>
                </a:cxn>
                <a:cxn ang="0">
                  <a:pos x="1966" y="374"/>
                </a:cxn>
                <a:cxn ang="0">
                  <a:pos x="1738" y="118"/>
                </a:cxn>
                <a:cxn ang="0">
                  <a:pos x="1637" y="0"/>
                </a:cxn>
              </a:cxnLst>
              <a:rect l="0" t="0" r="r" b="b"/>
              <a:pathLst>
                <a:path w="1996" h="1773">
                  <a:moveTo>
                    <a:pt x="0" y="1773"/>
                  </a:moveTo>
                  <a:cubicBezTo>
                    <a:pt x="76" y="1697"/>
                    <a:pt x="277" y="1444"/>
                    <a:pt x="458" y="1316"/>
                  </a:cubicBezTo>
                  <a:cubicBezTo>
                    <a:pt x="639" y="1188"/>
                    <a:pt x="905" y="1077"/>
                    <a:pt x="1088" y="1005"/>
                  </a:cubicBezTo>
                  <a:cubicBezTo>
                    <a:pt x="1271" y="933"/>
                    <a:pt x="1436" y="922"/>
                    <a:pt x="1555" y="886"/>
                  </a:cubicBezTo>
                  <a:cubicBezTo>
                    <a:pt x="1674" y="850"/>
                    <a:pt x="1741" y="842"/>
                    <a:pt x="1802" y="786"/>
                  </a:cubicBezTo>
                  <a:cubicBezTo>
                    <a:pt x="1863" y="730"/>
                    <a:pt x="1893" y="617"/>
                    <a:pt x="1920" y="548"/>
                  </a:cubicBezTo>
                  <a:cubicBezTo>
                    <a:pt x="1947" y="479"/>
                    <a:pt x="1996" y="446"/>
                    <a:pt x="1966" y="374"/>
                  </a:cubicBezTo>
                  <a:cubicBezTo>
                    <a:pt x="1936" y="302"/>
                    <a:pt x="1793" y="180"/>
                    <a:pt x="1738" y="118"/>
                  </a:cubicBezTo>
                  <a:cubicBezTo>
                    <a:pt x="1683" y="56"/>
                    <a:pt x="1658" y="25"/>
                    <a:pt x="1637" y="0"/>
                  </a:cubicBezTo>
                </a:path>
              </a:pathLst>
            </a:custGeom>
            <a:noFill/>
            <a:ln w="57150" cap="rnd" cmpd="sng">
              <a:solidFill>
                <a:srgbClr val="000514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5307" name="Freeform 11"/>
            <p:cNvSpPr>
              <a:spLocks/>
            </p:cNvSpPr>
            <p:nvPr/>
          </p:nvSpPr>
          <p:spPr bwMode="auto">
            <a:xfrm>
              <a:off x="3600" y="2160"/>
              <a:ext cx="1056" cy="1392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96" y="240"/>
                </a:cxn>
                <a:cxn ang="0">
                  <a:pos x="96" y="624"/>
                </a:cxn>
                <a:cxn ang="0">
                  <a:pos x="672" y="1152"/>
                </a:cxn>
                <a:cxn ang="0">
                  <a:pos x="1056" y="1392"/>
                </a:cxn>
              </a:cxnLst>
              <a:rect l="0" t="0" r="r" b="b"/>
              <a:pathLst>
                <a:path w="1056" h="1392">
                  <a:moveTo>
                    <a:pt x="240" y="0"/>
                  </a:moveTo>
                  <a:cubicBezTo>
                    <a:pt x="180" y="68"/>
                    <a:pt x="120" y="136"/>
                    <a:pt x="96" y="240"/>
                  </a:cubicBezTo>
                  <a:cubicBezTo>
                    <a:pt x="72" y="344"/>
                    <a:pt x="0" y="472"/>
                    <a:pt x="96" y="624"/>
                  </a:cubicBezTo>
                  <a:cubicBezTo>
                    <a:pt x="192" y="776"/>
                    <a:pt x="512" y="1024"/>
                    <a:pt x="672" y="1152"/>
                  </a:cubicBezTo>
                  <a:cubicBezTo>
                    <a:pt x="832" y="1280"/>
                    <a:pt x="944" y="1336"/>
                    <a:pt x="1056" y="1392"/>
                  </a:cubicBezTo>
                </a:path>
              </a:pathLst>
            </a:custGeom>
            <a:noFill/>
            <a:ln w="57150" cap="rnd" cmpd="sng">
              <a:solidFill>
                <a:srgbClr val="000514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529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346" name="Picture 2" descr="#1"/>
          <p:cNvPicPr>
            <a:picLocks noChangeAspect="1" noChangeArrowheads="1"/>
          </p:cNvPicPr>
          <p:nvPr/>
        </p:nvPicPr>
        <p:blipFill>
          <a:blip r:embed="rId3" cstate="email">
            <a:lum contrast="30000"/>
          </a:blip>
          <a:srcRect/>
          <a:stretch>
            <a:fillRect/>
          </a:stretch>
        </p:blipFill>
        <p:spPr bwMode="auto">
          <a:xfrm>
            <a:off x="1482725" y="1204913"/>
            <a:ext cx="6249988" cy="5199062"/>
          </a:xfrm>
          <a:prstGeom prst="rect">
            <a:avLst/>
          </a:prstGeom>
          <a:pattFill prst="smConfetti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697347" name="Freeform 3"/>
          <p:cNvSpPr>
            <a:spLocks/>
          </p:cNvSpPr>
          <p:nvPr/>
        </p:nvSpPr>
        <p:spPr bwMode="auto">
          <a:xfrm>
            <a:off x="2432050" y="1885950"/>
            <a:ext cx="4267200" cy="3308350"/>
          </a:xfrm>
          <a:custGeom>
            <a:avLst/>
            <a:gdLst/>
            <a:ahLst/>
            <a:cxnLst>
              <a:cxn ang="0">
                <a:pos x="1042" y="55"/>
              </a:cxn>
              <a:cxn ang="0">
                <a:pos x="1910" y="0"/>
              </a:cxn>
              <a:cxn ang="0">
                <a:pos x="1947" y="759"/>
              </a:cxn>
              <a:cxn ang="0">
                <a:pos x="1993" y="759"/>
              </a:cxn>
              <a:cxn ang="0">
                <a:pos x="2011" y="1380"/>
              </a:cxn>
              <a:cxn ang="0">
                <a:pos x="2660" y="1353"/>
              </a:cxn>
              <a:cxn ang="0">
                <a:pos x="2688" y="1966"/>
              </a:cxn>
              <a:cxn ang="0">
                <a:pos x="1874" y="1975"/>
              </a:cxn>
              <a:cxn ang="0">
                <a:pos x="1042" y="2039"/>
              </a:cxn>
              <a:cxn ang="0">
                <a:pos x="64" y="2084"/>
              </a:cxn>
              <a:cxn ang="0">
                <a:pos x="0" y="905"/>
              </a:cxn>
              <a:cxn ang="0">
                <a:pos x="1097" y="832"/>
              </a:cxn>
              <a:cxn ang="0">
                <a:pos x="1042" y="55"/>
              </a:cxn>
            </a:cxnLst>
            <a:rect l="0" t="0" r="r" b="b"/>
            <a:pathLst>
              <a:path w="2688" h="2084">
                <a:moveTo>
                  <a:pt x="1042" y="55"/>
                </a:moveTo>
                <a:lnTo>
                  <a:pt x="1910" y="0"/>
                </a:lnTo>
                <a:lnTo>
                  <a:pt x="1947" y="759"/>
                </a:lnTo>
                <a:lnTo>
                  <a:pt x="1993" y="759"/>
                </a:lnTo>
                <a:lnTo>
                  <a:pt x="2011" y="1380"/>
                </a:lnTo>
                <a:lnTo>
                  <a:pt x="2660" y="1353"/>
                </a:lnTo>
                <a:lnTo>
                  <a:pt x="2688" y="1966"/>
                </a:lnTo>
                <a:lnTo>
                  <a:pt x="1874" y="1975"/>
                </a:lnTo>
                <a:lnTo>
                  <a:pt x="1042" y="2039"/>
                </a:lnTo>
                <a:lnTo>
                  <a:pt x="64" y="2084"/>
                </a:lnTo>
                <a:lnTo>
                  <a:pt x="0" y="905"/>
                </a:lnTo>
                <a:lnTo>
                  <a:pt x="1097" y="832"/>
                </a:lnTo>
                <a:lnTo>
                  <a:pt x="1042" y="55"/>
                </a:lnTo>
                <a:close/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398713" y="1654175"/>
            <a:ext cx="1752600" cy="1654175"/>
            <a:chOff x="1680" y="805"/>
            <a:chExt cx="1104" cy="1042"/>
          </a:xfrm>
        </p:grpSpPr>
        <p:sp>
          <p:nvSpPr>
            <p:cNvPr id="697349" name="Freeform 5"/>
            <p:cNvSpPr>
              <a:spLocks/>
            </p:cNvSpPr>
            <p:nvPr/>
          </p:nvSpPr>
          <p:spPr bwMode="auto">
            <a:xfrm>
              <a:off x="1680" y="805"/>
              <a:ext cx="1104" cy="1042"/>
            </a:xfrm>
            <a:custGeom>
              <a:avLst/>
              <a:gdLst/>
              <a:ahLst/>
              <a:cxnLst>
                <a:cxn ang="0">
                  <a:pos x="21" y="1042"/>
                </a:cxn>
                <a:cxn ang="0">
                  <a:pos x="0" y="347"/>
                </a:cxn>
                <a:cxn ang="0">
                  <a:pos x="624" y="299"/>
                </a:cxn>
                <a:cxn ang="0">
                  <a:pos x="816" y="107"/>
                </a:cxn>
                <a:cxn ang="0">
                  <a:pos x="1090" y="0"/>
                </a:cxn>
                <a:cxn ang="0">
                  <a:pos x="1063" y="210"/>
                </a:cxn>
                <a:cxn ang="0">
                  <a:pos x="1104" y="971"/>
                </a:cxn>
                <a:cxn ang="0">
                  <a:pos x="21" y="1042"/>
                </a:cxn>
              </a:cxnLst>
              <a:rect l="0" t="0" r="r" b="b"/>
              <a:pathLst>
                <a:path w="1104" h="1042">
                  <a:moveTo>
                    <a:pt x="21" y="1042"/>
                  </a:moveTo>
                  <a:lnTo>
                    <a:pt x="0" y="347"/>
                  </a:lnTo>
                  <a:lnTo>
                    <a:pt x="624" y="299"/>
                  </a:lnTo>
                  <a:lnTo>
                    <a:pt x="816" y="107"/>
                  </a:lnTo>
                  <a:lnTo>
                    <a:pt x="1090" y="0"/>
                  </a:lnTo>
                  <a:lnTo>
                    <a:pt x="1063" y="210"/>
                  </a:lnTo>
                  <a:lnTo>
                    <a:pt x="1104" y="971"/>
                  </a:lnTo>
                  <a:lnTo>
                    <a:pt x="21" y="1042"/>
                  </a:lnTo>
                  <a:close/>
                </a:path>
              </a:pathLst>
            </a:custGeom>
            <a:solidFill>
              <a:srgbClr val="FF33CC">
                <a:alpha val="50000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350" name="Rectangle 6"/>
            <p:cNvSpPr>
              <a:spLocks noChangeArrowheads="1"/>
            </p:cNvSpPr>
            <p:nvPr/>
          </p:nvSpPr>
          <p:spPr bwMode="auto">
            <a:xfrm>
              <a:off x="1824" y="1248"/>
              <a:ext cx="864" cy="4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/>
              <a:r>
                <a:rPr lang="en-US" sz="1400" b="1">
                  <a:solidFill>
                    <a:srgbClr val="000000"/>
                  </a:solidFill>
                </a:rPr>
                <a:t>Land Trust</a:t>
              </a:r>
            </a:p>
            <a:p>
              <a:pPr algn="l" eaLnBrk="1" hangingPunct="1"/>
              <a:r>
                <a:rPr lang="en-US" sz="1400" b="1">
                  <a:solidFill>
                    <a:srgbClr val="000000"/>
                  </a:solidFill>
                </a:rPr>
                <a:t>Conservation </a:t>
              </a:r>
            </a:p>
            <a:p>
              <a:pPr algn="l" eaLnBrk="1" hangingPunct="1"/>
              <a:r>
                <a:rPr lang="en-US" sz="1400" b="1">
                  <a:solidFill>
                    <a:srgbClr val="000000"/>
                  </a:solidFill>
                </a:rPr>
                <a:t>Easements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474913" y="4719638"/>
            <a:ext cx="4252912" cy="1431925"/>
            <a:chOff x="1737" y="2736"/>
            <a:chExt cx="2679" cy="902"/>
          </a:xfrm>
        </p:grpSpPr>
        <p:sp>
          <p:nvSpPr>
            <p:cNvPr id="697352" name="Rectangle 8"/>
            <p:cNvSpPr>
              <a:spLocks noChangeArrowheads="1"/>
            </p:cNvSpPr>
            <p:nvPr/>
          </p:nvSpPr>
          <p:spPr bwMode="auto">
            <a:xfrm>
              <a:off x="2256" y="3178"/>
              <a:ext cx="1248" cy="460"/>
            </a:xfrm>
            <a:prstGeom prst="rect">
              <a:avLst/>
            </a:prstGeom>
            <a:solidFill>
              <a:srgbClr val="FF6699">
                <a:alpha val="50000"/>
              </a:srgb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/>
              <a:r>
                <a:rPr lang="en-US" sz="1400" b="1">
                  <a:solidFill>
                    <a:srgbClr val="080808"/>
                  </a:solidFill>
                </a:rPr>
                <a:t>Natural Beauty Road </a:t>
              </a:r>
            </a:p>
            <a:p>
              <a:pPr algn="l" eaLnBrk="1" hangingPunct="1"/>
              <a:r>
                <a:rPr lang="en-US" sz="1400" b="1">
                  <a:solidFill>
                    <a:srgbClr val="080808"/>
                  </a:solidFill>
                </a:rPr>
                <a:t>Designation</a:t>
              </a:r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737" y="2736"/>
              <a:ext cx="2679" cy="384"/>
              <a:chOff x="1737" y="2736"/>
              <a:chExt cx="2679" cy="384"/>
            </a:xfrm>
          </p:grpSpPr>
          <p:sp>
            <p:nvSpPr>
              <p:cNvPr id="697354" name="Freeform 10"/>
              <p:cNvSpPr>
                <a:spLocks/>
              </p:cNvSpPr>
              <p:nvPr/>
            </p:nvSpPr>
            <p:spPr bwMode="auto">
              <a:xfrm>
                <a:off x="1737" y="2971"/>
                <a:ext cx="37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37" y="0"/>
                  </a:cxn>
                  <a:cxn ang="0">
                    <a:pos x="0" y="10"/>
                  </a:cxn>
                </a:cxnLst>
                <a:rect l="0" t="0" r="r" b="b"/>
                <a:pathLst>
                  <a:path w="37" h="10">
                    <a:moveTo>
                      <a:pt x="0" y="10"/>
                    </a:moveTo>
                    <a:cubicBezTo>
                      <a:pt x="12" y="7"/>
                      <a:pt x="37" y="0"/>
                      <a:pt x="37" y="0"/>
                    </a:cubicBezTo>
                    <a:cubicBezTo>
                      <a:pt x="37" y="0"/>
                      <a:pt x="12" y="7"/>
                      <a:pt x="0" y="10"/>
                    </a:cubicBezTo>
                    <a:close/>
                  </a:path>
                </a:pathLst>
              </a:custGeom>
              <a:solidFill>
                <a:srgbClr val="FF6699">
                  <a:alpha val="50000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355" name="Oval 11"/>
              <p:cNvSpPr>
                <a:spLocks noChangeArrowheads="1"/>
              </p:cNvSpPr>
              <p:nvPr/>
            </p:nvSpPr>
            <p:spPr bwMode="auto">
              <a:xfrm>
                <a:off x="2112" y="2928"/>
                <a:ext cx="192" cy="192"/>
              </a:xfrm>
              <a:prstGeom prst="ellipse">
                <a:avLst/>
              </a:prstGeom>
              <a:solidFill>
                <a:srgbClr val="FF6699">
                  <a:alpha val="50000"/>
                </a:srgbClr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356" name="Oval 12"/>
              <p:cNvSpPr>
                <a:spLocks noChangeArrowheads="1"/>
              </p:cNvSpPr>
              <p:nvPr/>
            </p:nvSpPr>
            <p:spPr bwMode="auto">
              <a:xfrm>
                <a:off x="2304" y="2928"/>
                <a:ext cx="192" cy="192"/>
              </a:xfrm>
              <a:prstGeom prst="ellipse">
                <a:avLst/>
              </a:prstGeom>
              <a:solidFill>
                <a:srgbClr val="FF6699">
                  <a:alpha val="50000"/>
                </a:srgbClr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357" name="Oval 13"/>
              <p:cNvSpPr>
                <a:spLocks noChangeArrowheads="1"/>
              </p:cNvSpPr>
              <p:nvPr/>
            </p:nvSpPr>
            <p:spPr bwMode="auto">
              <a:xfrm>
                <a:off x="1824" y="2928"/>
                <a:ext cx="192" cy="192"/>
              </a:xfrm>
              <a:prstGeom prst="ellipse">
                <a:avLst/>
              </a:prstGeom>
              <a:solidFill>
                <a:srgbClr val="FF6699">
                  <a:alpha val="50000"/>
                </a:srgbClr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358" name="Oval 14"/>
              <p:cNvSpPr>
                <a:spLocks noChangeArrowheads="1"/>
              </p:cNvSpPr>
              <p:nvPr/>
            </p:nvSpPr>
            <p:spPr bwMode="auto">
              <a:xfrm>
                <a:off x="2688" y="2880"/>
                <a:ext cx="192" cy="192"/>
              </a:xfrm>
              <a:prstGeom prst="ellipse">
                <a:avLst/>
              </a:prstGeom>
              <a:solidFill>
                <a:srgbClr val="FF6699">
                  <a:alpha val="50000"/>
                </a:srgbClr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359" name="Oval 15"/>
              <p:cNvSpPr>
                <a:spLocks noChangeArrowheads="1"/>
              </p:cNvSpPr>
              <p:nvPr/>
            </p:nvSpPr>
            <p:spPr bwMode="auto">
              <a:xfrm>
                <a:off x="2832" y="2832"/>
                <a:ext cx="192" cy="192"/>
              </a:xfrm>
              <a:prstGeom prst="ellipse">
                <a:avLst/>
              </a:prstGeom>
              <a:solidFill>
                <a:srgbClr val="FF6699">
                  <a:alpha val="50000"/>
                </a:srgbClr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360" name="Oval 16"/>
              <p:cNvSpPr>
                <a:spLocks noChangeArrowheads="1"/>
              </p:cNvSpPr>
              <p:nvPr/>
            </p:nvSpPr>
            <p:spPr bwMode="auto">
              <a:xfrm>
                <a:off x="3024" y="2880"/>
                <a:ext cx="192" cy="192"/>
              </a:xfrm>
              <a:prstGeom prst="ellipse">
                <a:avLst/>
              </a:prstGeom>
              <a:solidFill>
                <a:srgbClr val="FF6699">
                  <a:alpha val="50000"/>
                </a:srgbClr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361" name="Oval 17"/>
              <p:cNvSpPr>
                <a:spLocks noChangeArrowheads="1"/>
              </p:cNvSpPr>
              <p:nvPr/>
            </p:nvSpPr>
            <p:spPr bwMode="auto">
              <a:xfrm>
                <a:off x="3216" y="2832"/>
                <a:ext cx="192" cy="192"/>
              </a:xfrm>
              <a:prstGeom prst="ellipse">
                <a:avLst/>
              </a:prstGeom>
              <a:solidFill>
                <a:srgbClr val="FF6699">
                  <a:alpha val="50000"/>
                </a:srgbClr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362" name="Oval 18"/>
              <p:cNvSpPr>
                <a:spLocks noChangeArrowheads="1"/>
              </p:cNvSpPr>
              <p:nvPr/>
            </p:nvSpPr>
            <p:spPr bwMode="auto">
              <a:xfrm>
                <a:off x="3408" y="2832"/>
                <a:ext cx="192" cy="192"/>
              </a:xfrm>
              <a:prstGeom prst="ellipse">
                <a:avLst/>
              </a:prstGeom>
              <a:solidFill>
                <a:srgbClr val="FF6699">
                  <a:alpha val="50000"/>
                </a:srgbClr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363" name="Oval 19"/>
              <p:cNvSpPr>
                <a:spLocks noChangeArrowheads="1"/>
              </p:cNvSpPr>
              <p:nvPr/>
            </p:nvSpPr>
            <p:spPr bwMode="auto">
              <a:xfrm>
                <a:off x="3600" y="2832"/>
                <a:ext cx="192" cy="192"/>
              </a:xfrm>
              <a:prstGeom prst="ellipse">
                <a:avLst/>
              </a:prstGeom>
              <a:solidFill>
                <a:srgbClr val="FF6699">
                  <a:alpha val="50000"/>
                </a:srgbClr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364" name="Oval 20"/>
              <p:cNvSpPr>
                <a:spLocks noChangeArrowheads="1"/>
              </p:cNvSpPr>
              <p:nvPr/>
            </p:nvSpPr>
            <p:spPr bwMode="auto">
              <a:xfrm>
                <a:off x="3888" y="2784"/>
                <a:ext cx="192" cy="192"/>
              </a:xfrm>
              <a:prstGeom prst="ellipse">
                <a:avLst/>
              </a:prstGeom>
              <a:solidFill>
                <a:srgbClr val="FF6699">
                  <a:alpha val="50000"/>
                </a:srgbClr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365" name="Oval 21"/>
              <p:cNvSpPr>
                <a:spLocks noChangeArrowheads="1"/>
              </p:cNvSpPr>
              <p:nvPr/>
            </p:nvSpPr>
            <p:spPr bwMode="auto">
              <a:xfrm>
                <a:off x="3744" y="2832"/>
                <a:ext cx="192" cy="192"/>
              </a:xfrm>
              <a:prstGeom prst="ellipse">
                <a:avLst/>
              </a:prstGeom>
              <a:solidFill>
                <a:srgbClr val="FF6699">
                  <a:alpha val="50000"/>
                </a:srgbClr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366" name="Oval 22"/>
              <p:cNvSpPr>
                <a:spLocks noChangeArrowheads="1"/>
              </p:cNvSpPr>
              <p:nvPr/>
            </p:nvSpPr>
            <p:spPr bwMode="auto">
              <a:xfrm>
                <a:off x="2496" y="2928"/>
                <a:ext cx="192" cy="192"/>
              </a:xfrm>
              <a:prstGeom prst="ellipse">
                <a:avLst/>
              </a:prstGeom>
              <a:solidFill>
                <a:srgbClr val="FF6699">
                  <a:alpha val="50000"/>
                </a:srgbClr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367" name="Oval 23"/>
              <p:cNvSpPr>
                <a:spLocks noChangeArrowheads="1"/>
              </p:cNvSpPr>
              <p:nvPr/>
            </p:nvSpPr>
            <p:spPr bwMode="auto">
              <a:xfrm>
                <a:off x="2016" y="2928"/>
                <a:ext cx="192" cy="192"/>
              </a:xfrm>
              <a:prstGeom prst="ellipse">
                <a:avLst/>
              </a:prstGeom>
              <a:solidFill>
                <a:srgbClr val="FF6699">
                  <a:alpha val="50000"/>
                </a:srgbClr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368" name="Oval 24"/>
              <p:cNvSpPr>
                <a:spLocks noChangeArrowheads="1"/>
              </p:cNvSpPr>
              <p:nvPr/>
            </p:nvSpPr>
            <p:spPr bwMode="auto">
              <a:xfrm>
                <a:off x="4080" y="2736"/>
                <a:ext cx="192" cy="192"/>
              </a:xfrm>
              <a:prstGeom prst="ellipse">
                <a:avLst/>
              </a:prstGeom>
              <a:solidFill>
                <a:srgbClr val="FF6699">
                  <a:alpha val="50000"/>
                </a:srgbClr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369" name="Oval 25"/>
              <p:cNvSpPr>
                <a:spLocks noChangeArrowheads="1"/>
              </p:cNvSpPr>
              <p:nvPr/>
            </p:nvSpPr>
            <p:spPr bwMode="auto">
              <a:xfrm>
                <a:off x="4224" y="2784"/>
                <a:ext cx="192" cy="192"/>
              </a:xfrm>
              <a:prstGeom prst="ellipse">
                <a:avLst/>
              </a:prstGeom>
              <a:solidFill>
                <a:srgbClr val="FF6699">
                  <a:alpha val="50000"/>
                </a:srgbClr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97370" name="Text Box 26"/>
          <p:cNvSpPr txBox="1">
            <a:spLocks noChangeArrowheads="1"/>
          </p:cNvSpPr>
          <p:nvPr/>
        </p:nvSpPr>
        <p:spPr bwMode="auto">
          <a:xfrm>
            <a:off x="1636713" y="5405438"/>
            <a:ext cx="1371600" cy="730250"/>
          </a:xfrm>
          <a:prstGeom prst="rect">
            <a:avLst/>
          </a:prstGeom>
          <a:solidFill>
            <a:srgbClr val="FF33CC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</a:rPr>
              <a:t>Interpretive/Educational Signage</a:t>
            </a: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5464175" y="1189038"/>
            <a:ext cx="2149475" cy="1930400"/>
            <a:chOff x="3611" y="512"/>
            <a:chExt cx="1354" cy="1216"/>
          </a:xfrm>
        </p:grpSpPr>
        <p:sp>
          <p:nvSpPr>
            <p:cNvPr id="697372" name="Freeform 28"/>
            <p:cNvSpPr>
              <a:spLocks/>
            </p:cNvSpPr>
            <p:nvPr/>
          </p:nvSpPr>
          <p:spPr bwMode="auto">
            <a:xfrm>
              <a:off x="3611" y="512"/>
              <a:ext cx="1354" cy="1216"/>
            </a:xfrm>
            <a:custGeom>
              <a:avLst/>
              <a:gdLst/>
              <a:ahLst/>
              <a:cxnLst>
                <a:cxn ang="0">
                  <a:pos x="37" y="1216"/>
                </a:cxn>
                <a:cxn ang="0">
                  <a:pos x="1354" y="1161"/>
                </a:cxn>
                <a:cxn ang="0">
                  <a:pos x="1308" y="0"/>
                </a:cxn>
                <a:cxn ang="0">
                  <a:pos x="869" y="27"/>
                </a:cxn>
                <a:cxn ang="0">
                  <a:pos x="896" y="649"/>
                </a:cxn>
                <a:cxn ang="0">
                  <a:pos x="677" y="677"/>
                </a:cxn>
                <a:cxn ang="0">
                  <a:pos x="640" y="73"/>
                </a:cxn>
                <a:cxn ang="0">
                  <a:pos x="0" y="91"/>
                </a:cxn>
                <a:cxn ang="0">
                  <a:pos x="37" y="1216"/>
                </a:cxn>
              </a:cxnLst>
              <a:rect l="0" t="0" r="r" b="b"/>
              <a:pathLst>
                <a:path w="1354" h="1216">
                  <a:moveTo>
                    <a:pt x="37" y="1216"/>
                  </a:moveTo>
                  <a:lnTo>
                    <a:pt x="1354" y="1161"/>
                  </a:lnTo>
                  <a:lnTo>
                    <a:pt x="1308" y="0"/>
                  </a:lnTo>
                  <a:lnTo>
                    <a:pt x="869" y="27"/>
                  </a:lnTo>
                  <a:lnTo>
                    <a:pt x="896" y="649"/>
                  </a:lnTo>
                  <a:lnTo>
                    <a:pt x="677" y="677"/>
                  </a:lnTo>
                  <a:lnTo>
                    <a:pt x="640" y="73"/>
                  </a:lnTo>
                  <a:lnTo>
                    <a:pt x="0" y="91"/>
                  </a:lnTo>
                  <a:lnTo>
                    <a:pt x="37" y="1216"/>
                  </a:lnTo>
                  <a:close/>
                </a:path>
              </a:pathLst>
            </a:custGeom>
            <a:solidFill>
              <a:srgbClr val="FF33CC">
                <a:alpha val="50000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373" name="Rectangle 29"/>
            <p:cNvSpPr>
              <a:spLocks noChangeArrowheads="1"/>
            </p:cNvSpPr>
            <p:nvPr/>
          </p:nvSpPr>
          <p:spPr bwMode="auto">
            <a:xfrm>
              <a:off x="3829" y="1327"/>
              <a:ext cx="811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400" b="1">
                  <a:solidFill>
                    <a:srgbClr val="080808"/>
                  </a:solidFill>
                </a:rPr>
                <a:t>Open Space </a:t>
              </a:r>
            </a:p>
            <a:p>
              <a:pPr algn="l" eaLnBrk="1" hangingPunct="1"/>
              <a:r>
                <a:rPr lang="en-US" sz="1400" b="1">
                  <a:solidFill>
                    <a:srgbClr val="080808"/>
                  </a:solidFill>
                </a:rPr>
                <a:t>Clustering</a:t>
              </a:r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5703888" y="3576638"/>
            <a:ext cx="2028825" cy="2590800"/>
            <a:chOff x="3762" y="2016"/>
            <a:chExt cx="1278" cy="1632"/>
          </a:xfrm>
        </p:grpSpPr>
        <p:sp>
          <p:nvSpPr>
            <p:cNvPr id="697375" name="Freeform 31"/>
            <p:cNvSpPr>
              <a:spLocks/>
            </p:cNvSpPr>
            <p:nvPr/>
          </p:nvSpPr>
          <p:spPr bwMode="auto">
            <a:xfrm>
              <a:off x="3762" y="2016"/>
              <a:ext cx="1278" cy="1632"/>
            </a:xfrm>
            <a:custGeom>
              <a:avLst/>
              <a:gdLst/>
              <a:ahLst/>
              <a:cxnLst>
                <a:cxn ang="0">
                  <a:pos x="564" y="6"/>
                </a:cxn>
                <a:cxn ang="0">
                  <a:pos x="642" y="894"/>
                </a:cxn>
                <a:cxn ang="0">
                  <a:pos x="0" y="918"/>
                </a:cxn>
                <a:cxn ang="0">
                  <a:pos x="18" y="1632"/>
                </a:cxn>
                <a:cxn ang="0">
                  <a:pos x="372" y="1626"/>
                </a:cxn>
                <a:cxn ang="0">
                  <a:pos x="360" y="1266"/>
                </a:cxn>
                <a:cxn ang="0">
                  <a:pos x="516" y="1254"/>
                </a:cxn>
                <a:cxn ang="0">
                  <a:pos x="522" y="1314"/>
                </a:cxn>
                <a:cxn ang="0">
                  <a:pos x="720" y="1314"/>
                </a:cxn>
                <a:cxn ang="0">
                  <a:pos x="732" y="1266"/>
                </a:cxn>
                <a:cxn ang="0">
                  <a:pos x="1278" y="1260"/>
                </a:cxn>
                <a:cxn ang="0">
                  <a:pos x="1242" y="432"/>
                </a:cxn>
                <a:cxn ang="0">
                  <a:pos x="738" y="432"/>
                </a:cxn>
                <a:cxn ang="0">
                  <a:pos x="714" y="0"/>
                </a:cxn>
                <a:cxn ang="0">
                  <a:pos x="564" y="6"/>
                </a:cxn>
              </a:cxnLst>
              <a:rect l="0" t="0" r="r" b="b"/>
              <a:pathLst>
                <a:path w="1278" h="1632">
                  <a:moveTo>
                    <a:pt x="564" y="6"/>
                  </a:moveTo>
                  <a:lnTo>
                    <a:pt x="642" y="894"/>
                  </a:lnTo>
                  <a:lnTo>
                    <a:pt x="0" y="918"/>
                  </a:lnTo>
                  <a:lnTo>
                    <a:pt x="18" y="1632"/>
                  </a:lnTo>
                  <a:lnTo>
                    <a:pt x="372" y="1626"/>
                  </a:lnTo>
                  <a:lnTo>
                    <a:pt x="360" y="1266"/>
                  </a:lnTo>
                  <a:lnTo>
                    <a:pt x="516" y="1254"/>
                  </a:lnTo>
                  <a:lnTo>
                    <a:pt x="522" y="1314"/>
                  </a:lnTo>
                  <a:lnTo>
                    <a:pt x="720" y="1314"/>
                  </a:lnTo>
                  <a:lnTo>
                    <a:pt x="732" y="1266"/>
                  </a:lnTo>
                  <a:lnTo>
                    <a:pt x="1278" y="1260"/>
                  </a:lnTo>
                  <a:lnTo>
                    <a:pt x="1242" y="432"/>
                  </a:lnTo>
                  <a:lnTo>
                    <a:pt x="738" y="432"/>
                  </a:lnTo>
                  <a:lnTo>
                    <a:pt x="714" y="0"/>
                  </a:lnTo>
                  <a:lnTo>
                    <a:pt x="564" y="6"/>
                  </a:lnTo>
                  <a:close/>
                </a:path>
              </a:pathLst>
            </a:custGeom>
            <a:solidFill>
              <a:srgbClr val="FF33CC">
                <a:alpha val="50000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376" name="Rectangle 32"/>
            <p:cNvSpPr>
              <a:spLocks noChangeArrowheads="1"/>
            </p:cNvSpPr>
            <p:nvPr/>
          </p:nvSpPr>
          <p:spPr bwMode="auto">
            <a:xfrm>
              <a:off x="4080" y="2928"/>
              <a:ext cx="912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/>
              <a:r>
                <a:rPr lang="en-US" sz="1400" b="1">
                  <a:solidFill>
                    <a:srgbClr val="000000"/>
                  </a:solidFill>
                </a:rPr>
                <a:t>Native </a:t>
              </a:r>
            </a:p>
            <a:p>
              <a:pPr algn="l" eaLnBrk="1" hangingPunct="1"/>
              <a:r>
                <a:rPr lang="en-US" sz="1400" b="1">
                  <a:solidFill>
                    <a:srgbClr val="000000"/>
                  </a:solidFill>
                </a:rPr>
                <a:t>Landscaping</a:t>
              </a:r>
            </a:p>
          </p:txBody>
        </p:sp>
      </p:grpSp>
      <p:grpSp>
        <p:nvGrpSpPr>
          <p:cNvPr id="7" name="Group 33"/>
          <p:cNvGrpSpPr>
            <a:grpSpLocks/>
          </p:cNvGrpSpPr>
          <p:nvPr/>
        </p:nvGrpSpPr>
        <p:grpSpPr bwMode="auto">
          <a:xfrm>
            <a:off x="5370513" y="3062288"/>
            <a:ext cx="1524000" cy="1016000"/>
            <a:chOff x="3552" y="1692"/>
            <a:chExt cx="960" cy="640"/>
          </a:xfrm>
        </p:grpSpPr>
        <p:sp>
          <p:nvSpPr>
            <p:cNvPr id="697378" name="Freeform 34"/>
            <p:cNvSpPr>
              <a:spLocks/>
            </p:cNvSpPr>
            <p:nvPr/>
          </p:nvSpPr>
          <p:spPr bwMode="auto">
            <a:xfrm>
              <a:off x="3696" y="1692"/>
              <a:ext cx="656" cy="640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629" y="0"/>
                </a:cxn>
                <a:cxn ang="0">
                  <a:pos x="656" y="612"/>
                </a:cxn>
                <a:cxn ang="0">
                  <a:pos x="25" y="640"/>
                </a:cxn>
                <a:cxn ang="0">
                  <a:pos x="0" y="27"/>
                </a:cxn>
              </a:cxnLst>
              <a:rect l="0" t="0" r="r" b="b"/>
              <a:pathLst>
                <a:path w="656" h="640">
                  <a:moveTo>
                    <a:pt x="0" y="27"/>
                  </a:moveTo>
                  <a:lnTo>
                    <a:pt x="629" y="0"/>
                  </a:lnTo>
                  <a:lnTo>
                    <a:pt x="656" y="612"/>
                  </a:lnTo>
                  <a:lnTo>
                    <a:pt x="25" y="64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33CC">
                <a:alpha val="50000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379" name="Text Box 35"/>
            <p:cNvSpPr txBox="1">
              <a:spLocks noChangeArrowheads="1"/>
            </p:cNvSpPr>
            <p:nvPr/>
          </p:nvSpPr>
          <p:spPr bwMode="auto">
            <a:xfrm>
              <a:off x="3552" y="1824"/>
              <a:ext cx="960" cy="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1400" b="1">
                  <a:solidFill>
                    <a:srgbClr val="000000"/>
                  </a:solidFill>
                </a:rPr>
                <a:t>Land </a:t>
              </a:r>
            </a:p>
            <a:p>
              <a:pPr eaLnBrk="1" hangingPunct="1"/>
              <a:r>
                <a:rPr lang="en-US" sz="1400" b="1">
                  <a:solidFill>
                    <a:srgbClr val="000000"/>
                  </a:solidFill>
                </a:rPr>
                <a:t>Donation</a:t>
              </a:r>
            </a:p>
            <a:p>
              <a:pPr eaLnBrk="1" hangingPunct="1"/>
              <a:r>
                <a:rPr lang="en-US" sz="1400" b="1">
                  <a:solidFill>
                    <a:srgbClr val="000000"/>
                  </a:solidFill>
                </a:rPr>
                <a:t>Parks</a:t>
              </a:r>
              <a:r>
                <a:rPr lang="en-US" sz="180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</a:p>
          </p:txBody>
        </p:sp>
      </p:grp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3856038" y="1204913"/>
            <a:ext cx="1666875" cy="771525"/>
            <a:chOff x="2598" y="522"/>
            <a:chExt cx="1050" cy="486"/>
          </a:xfrm>
        </p:grpSpPr>
        <p:sp>
          <p:nvSpPr>
            <p:cNvPr id="697381" name="Freeform 37"/>
            <p:cNvSpPr>
              <a:spLocks/>
            </p:cNvSpPr>
            <p:nvPr/>
          </p:nvSpPr>
          <p:spPr bwMode="auto">
            <a:xfrm>
              <a:off x="2598" y="522"/>
              <a:ext cx="1020" cy="486"/>
            </a:xfrm>
            <a:custGeom>
              <a:avLst/>
              <a:gdLst/>
              <a:ahLst/>
              <a:cxnLst>
                <a:cxn ang="0">
                  <a:pos x="138" y="486"/>
                </a:cxn>
                <a:cxn ang="0">
                  <a:pos x="1020" y="420"/>
                </a:cxn>
                <a:cxn ang="0">
                  <a:pos x="1014" y="0"/>
                </a:cxn>
                <a:cxn ang="0">
                  <a:pos x="810" y="54"/>
                </a:cxn>
                <a:cxn ang="0">
                  <a:pos x="582" y="144"/>
                </a:cxn>
                <a:cxn ang="0">
                  <a:pos x="444" y="156"/>
                </a:cxn>
                <a:cxn ang="0">
                  <a:pos x="276" y="138"/>
                </a:cxn>
                <a:cxn ang="0">
                  <a:pos x="138" y="54"/>
                </a:cxn>
                <a:cxn ang="0">
                  <a:pos x="42" y="150"/>
                </a:cxn>
                <a:cxn ang="0">
                  <a:pos x="0" y="342"/>
                </a:cxn>
                <a:cxn ang="0">
                  <a:pos x="156" y="288"/>
                </a:cxn>
                <a:cxn ang="0">
                  <a:pos x="138" y="486"/>
                </a:cxn>
              </a:cxnLst>
              <a:rect l="0" t="0" r="r" b="b"/>
              <a:pathLst>
                <a:path w="1020" h="486">
                  <a:moveTo>
                    <a:pt x="138" y="486"/>
                  </a:moveTo>
                  <a:lnTo>
                    <a:pt x="1020" y="420"/>
                  </a:lnTo>
                  <a:lnTo>
                    <a:pt x="1014" y="0"/>
                  </a:lnTo>
                  <a:lnTo>
                    <a:pt x="810" y="54"/>
                  </a:lnTo>
                  <a:lnTo>
                    <a:pt x="582" y="144"/>
                  </a:lnTo>
                  <a:lnTo>
                    <a:pt x="444" y="156"/>
                  </a:lnTo>
                  <a:lnTo>
                    <a:pt x="276" y="138"/>
                  </a:lnTo>
                  <a:lnTo>
                    <a:pt x="138" y="54"/>
                  </a:lnTo>
                  <a:lnTo>
                    <a:pt x="42" y="150"/>
                  </a:lnTo>
                  <a:lnTo>
                    <a:pt x="0" y="342"/>
                  </a:lnTo>
                  <a:lnTo>
                    <a:pt x="156" y="288"/>
                  </a:lnTo>
                  <a:lnTo>
                    <a:pt x="138" y="486"/>
                  </a:lnTo>
                  <a:close/>
                </a:path>
              </a:pathLst>
            </a:custGeom>
            <a:solidFill>
              <a:srgbClr val="FF33CC">
                <a:alpha val="50000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382" name="Text Box 38"/>
            <p:cNvSpPr txBox="1">
              <a:spLocks noChangeArrowheads="1"/>
            </p:cNvSpPr>
            <p:nvPr/>
          </p:nvSpPr>
          <p:spPr bwMode="auto">
            <a:xfrm>
              <a:off x="2736" y="634"/>
              <a:ext cx="912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1400" b="1">
                  <a:solidFill>
                    <a:srgbClr val="080808"/>
                  </a:solidFill>
                </a:rPr>
                <a:t>Land Acquisition</a:t>
              </a:r>
            </a:p>
          </p:txBody>
        </p:sp>
      </p:grpSp>
      <p:grpSp>
        <p:nvGrpSpPr>
          <p:cNvPr id="9" name="Group 39"/>
          <p:cNvGrpSpPr>
            <a:grpSpLocks/>
          </p:cNvGrpSpPr>
          <p:nvPr/>
        </p:nvGrpSpPr>
        <p:grpSpPr bwMode="auto">
          <a:xfrm>
            <a:off x="798513" y="1443038"/>
            <a:ext cx="6324600" cy="2667000"/>
            <a:chOff x="672" y="672"/>
            <a:chExt cx="3984" cy="1680"/>
          </a:xfrm>
        </p:grpSpPr>
        <p:grpSp>
          <p:nvGrpSpPr>
            <p:cNvPr id="10" name="Group 40"/>
            <p:cNvGrpSpPr>
              <a:grpSpLocks/>
            </p:cNvGrpSpPr>
            <p:nvPr/>
          </p:nvGrpSpPr>
          <p:grpSpPr bwMode="auto">
            <a:xfrm>
              <a:off x="4080" y="672"/>
              <a:ext cx="576" cy="576"/>
              <a:chOff x="4080" y="672"/>
              <a:chExt cx="576" cy="576"/>
            </a:xfrm>
          </p:grpSpPr>
          <p:sp>
            <p:nvSpPr>
              <p:cNvPr id="697385" name="Oval 41"/>
              <p:cNvSpPr>
                <a:spLocks noChangeArrowheads="1"/>
              </p:cNvSpPr>
              <p:nvPr/>
            </p:nvSpPr>
            <p:spPr bwMode="auto">
              <a:xfrm>
                <a:off x="4080" y="672"/>
                <a:ext cx="576" cy="576"/>
              </a:xfrm>
              <a:prstGeom prst="ellipse">
                <a:avLst/>
              </a:prstGeom>
              <a:solidFill>
                <a:srgbClr val="FF33CC">
                  <a:alpha val="50000"/>
                </a:srgbClr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386" name="Rectangle 42"/>
              <p:cNvSpPr>
                <a:spLocks noChangeArrowheads="1"/>
              </p:cNvSpPr>
              <p:nvPr/>
            </p:nvSpPr>
            <p:spPr bwMode="auto">
              <a:xfrm>
                <a:off x="4152" y="777"/>
                <a:ext cx="467" cy="32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400" b="1">
                    <a:solidFill>
                      <a:srgbClr val="000000"/>
                    </a:solidFill>
                  </a:rPr>
                  <a:t>Lake </a:t>
                </a:r>
              </a:p>
              <a:p>
                <a:pPr eaLnBrk="1" hangingPunct="1"/>
                <a:r>
                  <a:rPr lang="en-US" sz="1400" b="1">
                    <a:solidFill>
                      <a:srgbClr val="000000"/>
                    </a:solidFill>
                  </a:rPr>
                  <a:t>Buffer</a:t>
                </a:r>
              </a:p>
            </p:txBody>
          </p:sp>
        </p:grpSp>
        <p:grpSp>
          <p:nvGrpSpPr>
            <p:cNvPr id="11" name="Group 43"/>
            <p:cNvGrpSpPr>
              <a:grpSpLocks/>
            </p:cNvGrpSpPr>
            <p:nvPr/>
          </p:nvGrpSpPr>
          <p:grpSpPr bwMode="auto">
            <a:xfrm>
              <a:off x="672" y="1440"/>
              <a:ext cx="912" cy="912"/>
              <a:chOff x="672" y="1440"/>
              <a:chExt cx="912" cy="912"/>
            </a:xfrm>
          </p:grpSpPr>
          <p:sp>
            <p:nvSpPr>
              <p:cNvPr id="697388" name="Oval 44"/>
              <p:cNvSpPr>
                <a:spLocks noChangeArrowheads="1"/>
              </p:cNvSpPr>
              <p:nvPr/>
            </p:nvSpPr>
            <p:spPr bwMode="auto">
              <a:xfrm>
                <a:off x="672" y="1440"/>
                <a:ext cx="912" cy="912"/>
              </a:xfrm>
              <a:prstGeom prst="ellipse">
                <a:avLst/>
              </a:prstGeom>
              <a:solidFill>
                <a:srgbClr val="FF33CC">
                  <a:alpha val="50000"/>
                </a:srgbClr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389" name="Rectangle 45"/>
              <p:cNvSpPr>
                <a:spLocks noChangeArrowheads="1"/>
              </p:cNvSpPr>
              <p:nvPr/>
            </p:nvSpPr>
            <p:spPr bwMode="auto">
              <a:xfrm>
                <a:off x="877" y="1680"/>
                <a:ext cx="467" cy="32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400" b="1">
                    <a:solidFill>
                      <a:srgbClr val="000000"/>
                    </a:solidFill>
                  </a:rPr>
                  <a:t>Lake </a:t>
                </a:r>
              </a:p>
              <a:p>
                <a:pPr eaLnBrk="1" hangingPunct="1"/>
                <a:r>
                  <a:rPr lang="en-US" sz="1400" b="1">
                    <a:solidFill>
                      <a:srgbClr val="000000"/>
                    </a:solidFill>
                  </a:rPr>
                  <a:t>Buffer</a:t>
                </a:r>
              </a:p>
            </p:txBody>
          </p:sp>
        </p:grp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60513" y="833438"/>
            <a:ext cx="6037262" cy="3505200"/>
            <a:chOff x="1152" y="288"/>
            <a:chExt cx="3803" cy="2208"/>
          </a:xfrm>
        </p:grpSpPr>
        <p:grpSp>
          <p:nvGrpSpPr>
            <p:cNvPr id="13" name="Group 47"/>
            <p:cNvGrpSpPr>
              <a:grpSpLocks/>
            </p:cNvGrpSpPr>
            <p:nvPr/>
          </p:nvGrpSpPr>
          <p:grpSpPr bwMode="auto">
            <a:xfrm>
              <a:off x="1152" y="288"/>
              <a:ext cx="3803" cy="2058"/>
              <a:chOff x="1152" y="288"/>
              <a:chExt cx="3803" cy="2058"/>
            </a:xfrm>
          </p:grpSpPr>
          <p:sp>
            <p:nvSpPr>
              <p:cNvPr id="697392" name="Freeform 48"/>
              <p:cNvSpPr>
                <a:spLocks/>
              </p:cNvSpPr>
              <p:nvPr/>
            </p:nvSpPr>
            <p:spPr bwMode="auto">
              <a:xfrm>
                <a:off x="3360" y="288"/>
                <a:ext cx="1595" cy="2058"/>
              </a:xfrm>
              <a:custGeom>
                <a:avLst/>
                <a:gdLst/>
                <a:ahLst/>
                <a:cxnLst>
                  <a:cxn ang="0">
                    <a:pos x="1595" y="2034"/>
                  </a:cxn>
                  <a:cxn ang="0">
                    <a:pos x="1248" y="2007"/>
                  </a:cxn>
                  <a:cxn ang="0">
                    <a:pos x="1248" y="1728"/>
                  </a:cxn>
                  <a:cxn ang="0">
                    <a:pos x="1152" y="1488"/>
                  </a:cxn>
                  <a:cxn ang="0">
                    <a:pos x="960" y="1440"/>
                  </a:cxn>
                  <a:cxn ang="0">
                    <a:pos x="528" y="1440"/>
                  </a:cxn>
                  <a:cxn ang="0">
                    <a:pos x="192" y="1440"/>
                  </a:cxn>
                  <a:cxn ang="0">
                    <a:pos x="48" y="1200"/>
                  </a:cxn>
                  <a:cxn ang="0">
                    <a:pos x="0" y="960"/>
                  </a:cxn>
                  <a:cxn ang="0">
                    <a:pos x="48" y="720"/>
                  </a:cxn>
                  <a:cxn ang="0">
                    <a:pos x="48" y="432"/>
                  </a:cxn>
                  <a:cxn ang="0">
                    <a:pos x="48" y="0"/>
                  </a:cxn>
                </a:cxnLst>
                <a:rect l="0" t="0" r="r" b="b"/>
                <a:pathLst>
                  <a:path w="1595" h="2058">
                    <a:moveTo>
                      <a:pt x="1595" y="2034"/>
                    </a:moveTo>
                    <a:cubicBezTo>
                      <a:pt x="1537" y="2030"/>
                      <a:pt x="1306" y="2058"/>
                      <a:pt x="1248" y="2007"/>
                    </a:cubicBezTo>
                    <a:cubicBezTo>
                      <a:pt x="1190" y="1956"/>
                      <a:pt x="1264" y="1814"/>
                      <a:pt x="1248" y="1728"/>
                    </a:cubicBezTo>
                    <a:cubicBezTo>
                      <a:pt x="1232" y="1642"/>
                      <a:pt x="1200" y="1536"/>
                      <a:pt x="1152" y="1488"/>
                    </a:cubicBezTo>
                    <a:cubicBezTo>
                      <a:pt x="1104" y="1440"/>
                      <a:pt x="1064" y="1448"/>
                      <a:pt x="960" y="1440"/>
                    </a:cubicBezTo>
                    <a:cubicBezTo>
                      <a:pt x="856" y="1432"/>
                      <a:pt x="656" y="1440"/>
                      <a:pt x="528" y="1440"/>
                    </a:cubicBezTo>
                    <a:cubicBezTo>
                      <a:pt x="400" y="1440"/>
                      <a:pt x="272" y="1480"/>
                      <a:pt x="192" y="1440"/>
                    </a:cubicBezTo>
                    <a:cubicBezTo>
                      <a:pt x="112" y="1400"/>
                      <a:pt x="80" y="1280"/>
                      <a:pt x="48" y="1200"/>
                    </a:cubicBezTo>
                    <a:cubicBezTo>
                      <a:pt x="16" y="1120"/>
                      <a:pt x="0" y="1040"/>
                      <a:pt x="0" y="960"/>
                    </a:cubicBezTo>
                    <a:cubicBezTo>
                      <a:pt x="0" y="880"/>
                      <a:pt x="40" y="808"/>
                      <a:pt x="48" y="720"/>
                    </a:cubicBezTo>
                    <a:cubicBezTo>
                      <a:pt x="56" y="632"/>
                      <a:pt x="48" y="552"/>
                      <a:pt x="48" y="432"/>
                    </a:cubicBezTo>
                    <a:cubicBezTo>
                      <a:pt x="48" y="312"/>
                      <a:pt x="48" y="156"/>
                      <a:pt x="48" y="0"/>
                    </a:cubicBezTo>
                  </a:path>
                </a:pathLst>
              </a:custGeom>
              <a:noFill/>
              <a:ln w="57150" cap="flat" cmpd="sng">
                <a:solidFill>
                  <a:schemeClr val="bg1"/>
                </a:solidFill>
                <a:prstDash val="dash"/>
                <a:round/>
                <a:headEnd type="oval" w="med" len="med"/>
                <a:tailEnd type="oval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393" name="Freeform 49"/>
              <p:cNvSpPr>
                <a:spLocks/>
              </p:cNvSpPr>
              <p:nvPr/>
            </p:nvSpPr>
            <p:spPr bwMode="auto">
              <a:xfrm>
                <a:off x="1152" y="1088"/>
                <a:ext cx="2203" cy="1232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192" y="16"/>
                  </a:cxn>
                  <a:cxn ang="0">
                    <a:pos x="480" y="16"/>
                  </a:cxn>
                  <a:cxn ang="0">
                    <a:pos x="528" y="112"/>
                  </a:cxn>
                  <a:cxn ang="0">
                    <a:pos x="528" y="352"/>
                  </a:cxn>
                  <a:cxn ang="0">
                    <a:pos x="576" y="1024"/>
                  </a:cxn>
                  <a:cxn ang="0">
                    <a:pos x="624" y="1168"/>
                  </a:cxn>
                  <a:cxn ang="0">
                    <a:pos x="720" y="1168"/>
                  </a:cxn>
                  <a:cxn ang="0">
                    <a:pos x="960" y="1168"/>
                  </a:cxn>
                  <a:cxn ang="0">
                    <a:pos x="1152" y="1216"/>
                  </a:cxn>
                  <a:cxn ang="0">
                    <a:pos x="1440" y="1216"/>
                  </a:cxn>
                  <a:cxn ang="0">
                    <a:pos x="1632" y="1120"/>
                  </a:cxn>
                  <a:cxn ang="0">
                    <a:pos x="1824" y="928"/>
                  </a:cxn>
                  <a:cxn ang="0">
                    <a:pos x="1872" y="784"/>
                  </a:cxn>
                  <a:cxn ang="0">
                    <a:pos x="1968" y="544"/>
                  </a:cxn>
                  <a:cxn ang="0">
                    <a:pos x="2203" y="174"/>
                  </a:cxn>
                </a:cxnLst>
                <a:rect l="0" t="0" r="r" b="b"/>
                <a:pathLst>
                  <a:path w="2203" h="1232">
                    <a:moveTo>
                      <a:pt x="0" y="9"/>
                    </a:moveTo>
                    <a:cubicBezTo>
                      <a:pt x="33" y="10"/>
                      <a:pt x="112" y="15"/>
                      <a:pt x="192" y="16"/>
                    </a:cubicBezTo>
                    <a:cubicBezTo>
                      <a:pt x="272" y="17"/>
                      <a:pt x="424" y="0"/>
                      <a:pt x="480" y="16"/>
                    </a:cubicBezTo>
                    <a:cubicBezTo>
                      <a:pt x="536" y="32"/>
                      <a:pt x="520" y="56"/>
                      <a:pt x="528" y="112"/>
                    </a:cubicBezTo>
                    <a:cubicBezTo>
                      <a:pt x="536" y="168"/>
                      <a:pt x="520" y="200"/>
                      <a:pt x="528" y="352"/>
                    </a:cubicBezTo>
                    <a:cubicBezTo>
                      <a:pt x="536" y="504"/>
                      <a:pt x="560" y="888"/>
                      <a:pt x="576" y="1024"/>
                    </a:cubicBezTo>
                    <a:cubicBezTo>
                      <a:pt x="592" y="1160"/>
                      <a:pt x="600" y="1144"/>
                      <a:pt x="624" y="1168"/>
                    </a:cubicBezTo>
                    <a:cubicBezTo>
                      <a:pt x="648" y="1192"/>
                      <a:pt x="664" y="1168"/>
                      <a:pt x="720" y="1168"/>
                    </a:cubicBezTo>
                    <a:cubicBezTo>
                      <a:pt x="776" y="1168"/>
                      <a:pt x="888" y="1160"/>
                      <a:pt x="960" y="1168"/>
                    </a:cubicBezTo>
                    <a:cubicBezTo>
                      <a:pt x="1032" y="1176"/>
                      <a:pt x="1072" y="1208"/>
                      <a:pt x="1152" y="1216"/>
                    </a:cubicBezTo>
                    <a:cubicBezTo>
                      <a:pt x="1232" y="1224"/>
                      <a:pt x="1360" y="1232"/>
                      <a:pt x="1440" y="1216"/>
                    </a:cubicBezTo>
                    <a:cubicBezTo>
                      <a:pt x="1520" y="1200"/>
                      <a:pt x="1568" y="1168"/>
                      <a:pt x="1632" y="1120"/>
                    </a:cubicBezTo>
                    <a:cubicBezTo>
                      <a:pt x="1696" y="1072"/>
                      <a:pt x="1784" y="984"/>
                      <a:pt x="1824" y="928"/>
                    </a:cubicBezTo>
                    <a:cubicBezTo>
                      <a:pt x="1864" y="872"/>
                      <a:pt x="1848" y="848"/>
                      <a:pt x="1872" y="784"/>
                    </a:cubicBezTo>
                    <a:cubicBezTo>
                      <a:pt x="1896" y="720"/>
                      <a:pt x="1913" y="646"/>
                      <a:pt x="1968" y="544"/>
                    </a:cubicBezTo>
                    <a:cubicBezTo>
                      <a:pt x="2023" y="442"/>
                      <a:pt x="2154" y="251"/>
                      <a:pt x="2203" y="174"/>
                    </a:cubicBezTo>
                  </a:path>
                </a:pathLst>
              </a:custGeom>
              <a:noFill/>
              <a:ln w="57150" cap="flat" cmpd="sng">
                <a:solidFill>
                  <a:schemeClr val="bg1"/>
                </a:solidFill>
                <a:prstDash val="dash"/>
                <a:round/>
                <a:headEnd type="oval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97394" name="Text Box 50"/>
            <p:cNvSpPr txBox="1">
              <a:spLocks noChangeArrowheads="1"/>
            </p:cNvSpPr>
            <p:nvPr/>
          </p:nvSpPr>
          <p:spPr bwMode="auto">
            <a:xfrm>
              <a:off x="1296" y="2304"/>
              <a:ext cx="1536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 b="1">
                  <a:solidFill>
                    <a:srgbClr val="080808"/>
                  </a:solidFill>
                  <a:latin typeface="Arial" charset="0"/>
                </a:rPr>
                <a:t>Trail Links</a:t>
              </a:r>
            </a:p>
          </p:txBody>
        </p:sp>
      </p:grpSp>
      <p:sp>
        <p:nvSpPr>
          <p:cNvPr id="697395" name="Rectangle 51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gradFill rotWithShape="1">
            <a:gsLst>
              <a:gs pos="0">
                <a:srgbClr val="006600">
                  <a:gamma/>
                  <a:shade val="46275"/>
                  <a:invGamma/>
                </a:srgbClr>
              </a:gs>
              <a:gs pos="50000">
                <a:srgbClr val="006600"/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US" b="1">
                <a:solidFill>
                  <a:schemeClr val="hlink"/>
                </a:solidFill>
              </a:rPr>
              <a:t>Example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97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97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7370" grpId="0" animBg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Text Box 2"/>
          <p:cNvSpPr txBox="1">
            <a:spLocks noChangeArrowheads="1"/>
          </p:cNvSpPr>
          <p:nvPr/>
        </p:nvSpPr>
        <p:spPr bwMode="auto">
          <a:xfrm>
            <a:off x="304800" y="11430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endParaRPr lang="en-US" sz="1800">
              <a:latin typeface="Arial" charset="0"/>
            </a:endParaRPr>
          </a:p>
        </p:txBody>
      </p:sp>
      <p:pic>
        <p:nvPicPr>
          <p:cNvPr id="666627" name="Picture 3" descr="secondary_page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30763" y="261938"/>
            <a:ext cx="1905000" cy="151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6628" name="Rectangle 4"/>
          <p:cNvSpPr>
            <a:spLocks noChangeArrowheads="1"/>
          </p:cNvSpPr>
          <p:nvPr/>
        </p:nvSpPr>
        <p:spPr bwMode="auto">
          <a:xfrm>
            <a:off x="2392363" y="4687888"/>
            <a:ext cx="6751637" cy="191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/>
              <a:t>In urban environments, green infrastructure includes green roofs, trees, rain gardens, vegetated swales, pocket wetlands, parks, riparian buffers, no-mow zones, floodplains and strategically placed forested areas.</a:t>
            </a:r>
          </a:p>
        </p:txBody>
      </p:sp>
      <p:pic>
        <p:nvPicPr>
          <p:cNvPr id="666629" name="Picture 5" descr="4009_sml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943725" y="287338"/>
            <a:ext cx="2032000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6630" name="Picture 6" descr="1swal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/>
          <a:srcRect l="4033" t="3226" r="3226" b="3226"/>
          <a:stretch>
            <a:fillRect/>
          </a:stretch>
        </p:blipFill>
        <p:spPr bwMode="auto">
          <a:xfrm>
            <a:off x="4849813" y="1946275"/>
            <a:ext cx="1860550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6631" name="Picture 7" descr="carpentervillagebioretention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676900" y="3471863"/>
            <a:ext cx="1646238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6632" name="Picture 8" descr="stream11_l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email"/>
          <a:srcRect l="-1390"/>
          <a:stretch>
            <a:fillRect/>
          </a:stretch>
        </p:blipFill>
        <p:spPr bwMode="auto">
          <a:xfrm>
            <a:off x="6899275" y="1951038"/>
            <a:ext cx="2084388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6633" name="Picture 9" descr="Riparian-Buffer2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email"/>
          <a:srcRect l="3600" r="6641"/>
          <a:stretch>
            <a:fillRect/>
          </a:stretch>
        </p:blipFill>
        <p:spPr bwMode="auto">
          <a:xfrm>
            <a:off x="2087563" y="3475038"/>
            <a:ext cx="17811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6634" name="Picture 10" descr="Q3%2520copy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email"/>
          <a:srcRect t="3763"/>
          <a:stretch>
            <a:fillRect/>
          </a:stretch>
        </p:blipFill>
        <p:spPr bwMode="auto">
          <a:xfrm>
            <a:off x="3998913" y="3463925"/>
            <a:ext cx="1547812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6635" name="Text Box 11"/>
          <p:cNvSpPr txBox="1">
            <a:spLocks noChangeArrowheads="1"/>
          </p:cNvSpPr>
          <p:nvPr/>
        </p:nvSpPr>
        <p:spPr bwMode="auto">
          <a:xfrm>
            <a:off x="7278688" y="1492250"/>
            <a:ext cx="1277937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</a:rPr>
              <a:t>Green Roof</a:t>
            </a:r>
          </a:p>
        </p:txBody>
      </p:sp>
      <p:sp>
        <p:nvSpPr>
          <p:cNvPr id="666636" name="Text Box 12"/>
          <p:cNvSpPr txBox="1">
            <a:spLocks noChangeArrowheads="1"/>
          </p:cNvSpPr>
          <p:nvPr/>
        </p:nvSpPr>
        <p:spPr bwMode="auto">
          <a:xfrm>
            <a:off x="7188200" y="3030538"/>
            <a:ext cx="15541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</a:rPr>
              <a:t>Riparian Buffers</a:t>
            </a:r>
          </a:p>
        </p:txBody>
      </p:sp>
      <p:sp>
        <p:nvSpPr>
          <p:cNvPr id="666637" name="Text Box 13"/>
          <p:cNvSpPr txBox="1">
            <a:spLocks noChangeArrowheads="1"/>
          </p:cNvSpPr>
          <p:nvPr/>
        </p:nvSpPr>
        <p:spPr bwMode="auto">
          <a:xfrm>
            <a:off x="5167313" y="1498600"/>
            <a:ext cx="1277937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</a:rPr>
              <a:t>Rain Garden</a:t>
            </a:r>
          </a:p>
        </p:txBody>
      </p:sp>
      <p:sp>
        <p:nvSpPr>
          <p:cNvPr id="666638" name="Text Box 14"/>
          <p:cNvSpPr txBox="1">
            <a:spLocks noChangeArrowheads="1"/>
          </p:cNvSpPr>
          <p:nvPr/>
        </p:nvSpPr>
        <p:spPr bwMode="auto">
          <a:xfrm>
            <a:off x="4911725" y="3040063"/>
            <a:ext cx="17573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</a:rPr>
              <a:t>Vegetated Swales</a:t>
            </a:r>
          </a:p>
        </p:txBody>
      </p:sp>
      <p:sp>
        <p:nvSpPr>
          <p:cNvPr id="666639" name="Text Box 15"/>
          <p:cNvSpPr txBox="1">
            <a:spLocks noChangeArrowheads="1"/>
          </p:cNvSpPr>
          <p:nvPr/>
        </p:nvSpPr>
        <p:spPr bwMode="auto">
          <a:xfrm>
            <a:off x="5826125" y="4268788"/>
            <a:ext cx="15541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</a:rPr>
              <a:t>Pocket Wetlands</a:t>
            </a:r>
          </a:p>
        </p:txBody>
      </p:sp>
      <p:sp>
        <p:nvSpPr>
          <p:cNvPr id="666640" name="Text Box 16"/>
          <p:cNvSpPr txBox="1">
            <a:spLocks noChangeArrowheads="1"/>
          </p:cNvSpPr>
          <p:nvPr/>
        </p:nvSpPr>
        <p:spPr bwMode="auto">
          <a:xfrm>
            <a:off x="4068763" y="3440113"/>
            <a:ext cx="1554162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</a:rPr>
              <a:t>Floodplains</a:t>
            </a:r>
          </a:p>
        </p:txBody>
      </p:sp>
      <p:sp>
        <p:nvSpPr>
          <p:cNvPr id="666641" name="Text Box 17"/>
          <p:cNvSpPr txBox="1">
            <a:spLocks noChangeArrowheads="1"/>
          </p:cNvSpPr>
          <p:nvPr/>
        </p:nvSpPr>
        <p:spPr bwMode="auto">
          <a:xfrm>
            <a:off x="2168525" y="4284663"/>
            <a:ext cx="15541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</a:rPr>
              <a:t>Riparian Buffers</a:t>
            </a:r>
          </a:p>
        </p:txBody>
      </p:sp>
      <p:pic>
        <p:nvPicPr>
          <p:cNvPr id="666642" name="Picture 18" descr="Raintree Park entrance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295275" y="3473450"/>
            <a:ext cx="1698625" cy="1114425"/>
          </a:xfrm>
          <a:prstGeom prst="rect">
            <a:avLst/>
          </a:prstGeom>
          <a:noFill/>
        </p:spPr>
      </p:pic>
      <p:sp>
        <p:nvSpPr>
          <p:cNvPr id="666643" name="Text Box 19"/>
          <p:cNvSpPr txBox="1">
            <a:spLocks noChangeArrowheads="1"/>
          </p:cNvSpPr>
          <p:nvPr/>
        </p:nvSpPr>
        <p:spPr bwMode="auto">
          <a:xfrm>
            <a:off x="406400" y="4279900"/>
            <a:ext cx="15541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</a:rPr>
              <a:t>Parks</a:t>
            </a:r>
          </a:p>
        </p:txBody>
      </p:sp>
      <p:pic>
        <p:nvPicPr>
          <p:cNvPr id="666644" name="Picture 20" descr="SmartGrowthBroCov"/>
          <p:cNvPicPr>
            <a:picLocks noChangeAspect="1" noChangeArrowheads="1"/>
          </p:cNvPicPr>
          <p:nvPr/>
        </p:nvPicPr>
        <p:blipFill>
          <a:blip r:embed="rId17" cstate="email"/>
          <a:srcRect l="-600"/>
          <a:stretch>
            <a:fillRect/>
          </a:stretch>
        </p:blipFill>
        <p:spPr bwMode="auto">
          <a:xfrm>
            <a:off x="2339975" y="1412875"/>
            <a:ext cx="2393950" cy="1924050"/>
          </a:xfrm>
          <a:prstGeom prst="rect">
            <a:avLst/>
          </a:prstGeom>
          <a:noFill/>
        </p:spPr>
      </p:pic>
      <p:pic>
        <p:nvPicPr>
          <p:cNvPr id="666645" name="Picture 21" descr="Click for larger photo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296863" y="4730750"/>
            <a:ext cx="1944687" cy="1458913"/>
          </a:xfrm>
          <a:prstGeom prst="rect">
            <a:avLst/>
          </a:prstGeom>
          <a:noFill/>
        </p:spPr>
      </p:pic>
      <p:pic>
        <p:nvPicPr>
          <p:cNvPr id="666646" name="Picture 22" descr="rootsv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email">
            <a:lum bright="-12000"/>
          </a:blip>
          <a:srcRect/>
          <a:stretch>
            <a:fillRect/>
          </a:stretch>
        </p:blipFill>
        <p:spPr bwMode="auto">
          <a:xfrm>
            <a:off x="300038" y="1412875"/>
            <a:ext cx="1916112" cy="1911350"/>
          </a:xfrm>
          <a:prstGeom prst="rect">
            <a:avLst/>
          </a:prstGeom>
          <a:noFill/>
        </p:spPr>
      </p:pic>
      <p:pic>
        <p:nvPicPr>
          <p:cNvPr id="666647" name="Picture 23" descr="Corporate Lands">
            <a:hlinkClick r:id="rId22"/>
          </p:cNvPr>
          <p:cNvPicPr>
            <a:picLocks noChangeAspect="1" noChangeArrowheads="1"/>
          </p:cNvPicPr>
          <p:nvPr/>
        </p:nvPicPr>
        <p:blipFill>
          <a:blip r:embed="rId23" cstate="email"/>
          <a:srcRect/>
          <a:stretch>
            <a:fillRect/>
          </a:stretch>
        </p:blipFill>
        <p:spPr bwMode="auto">
          <a:xfrm>
            <a:off x="304800" y="277813"/>
            <a:ext cx="4427538" cy="1050925"/>
          </a:xfrm>
          <a:prstGeom prst="rect">
            <a:avLst/>
          </a:prstGeom>
          <a:noFill/>
        </p:spPr>
      </p:pic>
      <p:pic>
        <p:nvPicPr>
          <p:cNvPr id="666648" name="Picture 24" descr="skin_03"/>
          <p:cNvPicPr>
            <a:picLocks noChangeAspect="1" noChangeArrowheads="1"/>
          </p:cNvPicPr>
          <p:nvPr/>
        </p:nvPicPr>
        <p:blipFill>
          <a:blip r:embed="rId24" cstate="email"/>
          <a:srcRect/>
          <a:stretch>
            <a:fillRect/>
          </a:stretch>
        </p:blipFill>
        <p:spPr bwMode="auto">
          <a:xfrm>
            <a:off x="7429500" y="3462338"/>
            <a:ext cx="1557338" cy="1093787"/>
          </a:xfrm>
          <a:prstGeom prst="rect">
            <a:avLst/>
          </a:prstGeom>
          <a:noFill/>
        </p:spPr>
      </p:pic>
      <p:sp>
        <p:nvSpPr>
          <p:cNvPr id="666649" name="Rectangle 25"/>
          <p:cNvSpPr>
            <a:spLocks noChangeArrowheads="1"/>
          </p:cNvSpPr>
          <p:nvPr/>
        </p:nvSpPr>
        <p:spPr bwMode="auto">
          <a:xfrm>
            <a:off x="361950" y="5845175"/>
            <a:ext cx="1709738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1" hangingPunct="1"/>
            <a:r>
              <a:rPr lang="en-US" sz="1200">
                <a:solidFill>
                  <a:schemeClr val="bg2"/>
                </a:solidFill>
              </a:rPr>
              <a:t>Wild Corners Program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Freeform 2"/>
          <p:cNvSpPr>
            <a:spLocks/>
          </p:cNvSpPr>
          <p:nvPr/>
        </p:nvSpPr>
        <p:spPr bwMode="auto">
          <a:xfrm>
            <a:off x="2686050" y="1776413"/>
            <a:ext cx="3686175" cy="3773487"/>
          </a:xfrm>
          <a:custGeom>
            <a:avLst/>
            <a:gdLst/>
            <a:ahLst/>
            <a:cxnLst>
              <a:cxn ang="0">
                <a:pos x="0" y="118"/>
              </a:cxn>
              <a:cxn ang="0">
                <a:pos x="2212" y="0"/>
              </a:cxn>
              <a:cxn ang="0">
                <a:pos x="2322" y="2267"/>
              </a:cxn>
              <a:cxn ang="0">
                <a:pos x="91" y="2377"/>
              </a:cxn>
              <a:cxn ang="0">
                <a:pos x="0" y="118"/>
              </a:cxn>
            </a:cxnLst>
            <a:rect l="0" t="0" r="r" b="b"/>
            <a:pathLst>
              <a:path w="2322" h="2377">
                <a:moveTo>
                  <a:pt x="0" y="118"/>
                </a:moveTo>
                <a:lnTo>
                  <a:pt x="2212" y="0"/>
                </a:lnTo>
                <a:lnTo>
                  <a:pt x="2322" y="2267"/>
                </a:lnTo>
                <a:lnTo>
                  <a:pt x="91" y="2377"/>
                </a:lnTo>
                <a:lnTo>
                  <a:pt x="0" y="118"/>
                </a:lnTo>
                <a:close/>
              </a:path>
            </a:pathLst>
          </a:custGeom>
          <a:noFill/>
          <a:ln w="2857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674822" name="Picture 6" descr="Tracking10_0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46363" y="1704975"/>
            <a:ext cx="3770312" cy="3917950"/>
          </a:xfrm>
          <a:prstGeom prst="rect">
            <a:avLst/>
          </a:prstGeom>
          <a:noFill/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254000" y="787400"/>
            <a:ext cx="8861425" cy="5732463"/>
            <a:chOff x="160" y="496"/>
            <a:chExt cx="5582" cy="3611"/>
          </a:xfrm>
        </p:grpSpPr>
        <p:sp>
          <p:nvSpPr>
            <p:cNvPr id="674832" name="Line 16"/>
            <p:cNvSpPr>
              <a:spLocks noChangeShapeType="1"/>
            </p:cNvSpPr>
            <p:nvPr/>
          </p:nvSpPr>
          <p:spPr bwMode="auto">
            <a:xfrm flipV="1">
              <a:off x="2533" y="2338"/>
              <a:ext cx="502" cy="1472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74850" name="Line 34"/>
            <p:cNvSpPr>
              <a:spLocks noChangeShapeType="1"/>
            </p:cNvSpPr>
            <p:nvPr/>
          </p:nvSpPr>
          <p:spPr bwMode="auto">
            <a:xfrm>
              <a:off x="3174" y="913"/>
              <a:ext cx="512" cy="339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41"/>
            <p:cNvGrpSpPr>
              <a:grpSpLocks/>
            </p:cNvGrpSpPr>
            <p:nvPr/>
          </p:nvGrpSpPr>
          <p:grpSpPr bwMode="auto">
            <a:xfrm>
              <a:off x="160" y="496"/>
              <a:ext cx="5582" cy="3611"/>
              <a:chOff x="160" y="496"/>
              <a:chExt cx="5582" cy="3611"/>
            </a:xfrm>
          </p:grpSpPr>
          <p:sp>
            <p:nvSpPr>
              <p:cNvPr id="674819" name="Rectangle 3"/>
              <p:cNvSpPr>
                <a:spLocks noChangeArrowheads="1"/>
              </p:cNvSpPr>
              <p:nvPr/>
            </p:nvSpPr>
            <p:spPr bwMode="auto">
              <a:xfrm>
                <a:off x="4206" y="1785"/>
                <a:ext cx="1536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/>
                <a:r>
                  <a:rPr lang="en-US" sz="1600" b="1"/>
                  <a:t>Open-Space Millage</a:t>
                </a:r>
                <a:r>
                  <a:rPr lang="en-US" sz="1600"/>
                  <a:t> </a:t>
                </a:r>
              </a:p>
            </p:txBody>
          </p:sp>
          <p:sp>
            <p:nvSpPr>
              <p:cNvPr id="674820" name="Rectangle 4"/>
              <p:cNvSpPr>
                <a:spLocks noChangeArrowheads="1"/>
              </p:cNvSpPr>
              <p:nvPr/>
            </p:nvSpPr>
            <p:spPr bwMode="auto">
              <a:xfrm>
                <a:off x="4086" y="2479"/>
                <a:ext cx="1623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600" b="1"/>
                  <a:t>Park Acquisition Target</a:t>
                </a:r>
              </a:p>
            </p:txBody>
          </p:sp>
          <p:sp>
            <p:nvSpPr>
              <p:cNvPr id="674821" name="Rectangle 5"/>
              <p:cNvSpPr>
                <a:spLocks noChangeArrowheads="1"/>
              </p:cNvSpPr>
              <p:nvPr/>
            </p:nvSpPr>
            <p:spPr bwMode="auto">
              <a:xfrm>
                <a:off x="4086" y="1359"/>
                <a:ext cx="1623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600" b="1"/>
                  <a:t>Park Acquisition Target</a:t>
                </a:r>
              </a:p>
            </p:txBody>
          </p:sp>
          <p:sp>
            <p:nvSpPr>
              <p:cNvPr id="674824" name="Rectangle 8"/>
              <p:cNvSpPr>
                <a:spLocks noChangeArrowheads="1"/>
              </p:cNvSpPr>
              <p:nvPr/>
            </p:nvSpPr>
            <p:spPr bwMode="auto">
              <a:xfrm>
                <a:off x="1775" y="3741"/>
                <a:ext cx="1936" cy="36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eaLnBrk="1" hangingPunct="1"/>
                <a:r>
                  <a:rPr lang="en-US" sz="1600" b="1"/>
                  <a:t>Promote </a:t>
                </a:r>
              </a:p>
              <a:p>
                <a:pPr algn="l" eaLnBrk="1" hangingPunct="1"/>
                <a:r>
                  <a:rPr lang="en-US" sz="1600" b="1"/>
                  <a:t>Native/Natural Landscaping</a:t>
                </a:r>
              </a:p>
            </p:txBody>
          </p:sp>
          <p:sp>
            <p:nvSpPr>
              <p:cNvPr id="674826" name="Line 10"/>
              <p:cNvSpPr>
                <a:spLocks noChangeShapeType="1"/>
              </p:cNvSpPr>
              <p:nvPr/>
            </p:nvSpPr>
            <p:spPr bwMode="auto">
              <a:xfrm flipH="1" flipV="1">
                <a:off x="3728" y="1785"/>
                <a:ext cx="464" cy="91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827" name="Line 11"/>
              <p:cNvSpPr>
                <a:spLocks noChangeShapeType="1"/>
              </p:cNvSpPr>
              <p:nvPr/>
            </p:nvSpPr>
            <p:spPr bwMode="auto">
              <a:xfrm flipH="1">
                <a:off x="3746" y="1064"/>
                <a:ext cx="666" cy="383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828" name="Line 12"/>
              <p:cNvSpPr>
                <a:spLocks noChangeShapeType="1"/>
              </p:cNvSpPr>
              <p:nvPr/>
            </p:nvSpPr>
            <p:spPr bwMode="auto">
              <a:xfrm flipH="1" flipV="1">
                <a:off x="3732" y="2311"/>
                <a:ext cx="484" cy="156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829" name="Rectangle 13"/>
              <p:cNvSpPr>
                <a:spLocks noChangeArrowheads="1"/>
              </p:cNvSpPr>
              <p:nvPr/>
            </p:nvSpPr>
            <p:spPr bwMode="auto">
              <a:xfrm>
                <a:off x="3780" y="496"/>
                <a:ext cx="1804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600" b="1"/>
                  <a:t>Conservancy Coordination</a:t>
                </a:r>
              </a:p>
            </p:txBody>
          </p:sp>
          <p:sp>
            <p:nvSpPr>
              <p:cNvPr id="674830" name="Rectangle 14"/>
              <p:cNvSpPr>
                <a:spLocks noChangeArrowheads="1"/>
              </p:cNvSpPr>
              <p:nvPr/>
            </p:nvSpPr>
            <p:spPr bwMode="auto">
              <a:xfrm>
                <a:off x="4463" y="903"/>
                <a:ext cx="1030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600" b="1"/>
                  <a:t>Grant Support</a:t>
                </a:r>
              </a:p>
            </p:txBody>
          </p:sp>
          <p:sp>
            <p:nvSpPr>
              <p:cNvPr id="674831" name="Line 15"/>
              <p:cNvSpPr>
                <a:spLocks noChangeShapeType="1"/>
              </p:cNvSpPr>
              <p:nvPr/>
            </p:nvSpPr>
            <p:spPr bwMode="auto">
              <a:xfrm flipH="1">
                <a:off x="3557" y="1480"/>
                <a:ext cx="512" cy="64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833" name="Rectangle 17"/>
              <p:cNvSpPr>
                <a:spLocks noChangeArrowheads="1"/>
              </p:cNvSpPr>
              <p:nvPr/>
            </p:nvSpPr>
            <p:spPr bwMode="auto">
              <a:xfrm>
                <a:off x="454" y="3468"/>
                <a:ext cx="1030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600" b="1"/>
                  <a:t>Grant Support</a:t>
                </a:r>
              </a:p>
            </p:txBody>
          </p:sp>
          <p:sp>
            <p:nvSpPr>
              <p:cNvPr id="674834" name="Line 18"/>
              <p:cNvSpPr>
                <a:spLocks noChangeShapeType="1"/>
              </p:cNvSpPr>
              <p:nvPr/>
            </p:nvSpPr>
            <p:spPr bwMode="auto">
              <a:xfrm flipV="1">
                <a:off x="1541" y="3305"/>
                <a:ext cx="786" cy="256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835" name="Line 19"/>
              <p:cNvSpPr>
                <a:spLocks noChangeShapeType="1"/>
              </p:cNvSpPr>
              <p:nvPr/>
            </p:nvSpPr>
            <p:spPr bwMode="auto">
              <a:xfrm flipH="1">
                <a:off x="3625" y="1960"/>
                <a:ext cx="577" cy="228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836" name="Line 20"/>
              <p:cNvSpPr>
                <a:spLocks noChangeShapeType="1"/>
              </p:cNvSpPr>
              <p:nvPr/>
            </p:nvSpPr>
            <p:spPr bwMode="auto">
              <a:xfrm flipH="1" flipV="1">
                <a:off x="2866" y="1915"/>
                <a:ext cx="1336" cy="9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837" name="Rectangle 21"/>
              <p:cNvSpPr>
                <a:spLocks noChangeArrowheads="1"/>
              </p:cNvSpPr>
              <p:nvPr/>
            </p:nvSpPr>
            <p:spPr bwMode="auto">
              <a:xfrm>
                <a:off x="4340" y="3169"/>
                <a:ext cx="878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600" b="1"/>
                  <a:t>Master Plan</a:t>
                </a:r>
              </a:p>
            </p:txBody>
          </p:sp>
          <p:sp>
            <p:nvSpPr>
              <p:cNvPr id="674838" name="Line 22"/>
              <p:cNvSpPr>
                <a:spLocks noChangeShapeType="1"/>
              </p:cNvSpPr>
              <p:nvPr/>
            </p:nvSpPr>
            <p:spPr bwMode="auto">
              <a:xfrm flipH="1" flipV="1">
                <a:off x="3462" y="2371"/>
                <a:ext cx="832" cy="869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839" name="Line 23"/>
              <p:cNvSpPr>
                <a:spLocks noChangeShapeType="1"/>
              </p:cNvSpPr>
              <p:nvPr/>
            </p:nvSpPr>
            <p:spPr bwMode="auto">
              <a:xfrm>
                <a:off x="1381" y="1068"/>
                <a:ext cx="1738" cy="302"/>
              </a:xfrm>
              <a:prstGeom prst="line">
                <a:avLst/>
              </a:prstGeom>
              <a:noFill/>
              <a:ln w="28575" cap="rnd">
                <a:noFill/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840" name="Line 24"/>
              <p:cNvSpPr>
                <a:spLocks noChangeShapeType="1"/>
              </p:cNvSpPr>
              <p:nvPr/>
            </p:nvSpPr>
            <p:spPr bwMode="auto">
              <a:xfrm>
                <a:off x="1563" y="1050"/>
                <a:ext cx="814" cy="285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841" name="Line 25"/>
              <p:cNvSpPr>
                <a:spLocks noChangeShapeType="1"/>
              </p:cNvSpPr>
              <p:nvPr/>
            </p:nvSpPr>
            <p:spPr bwMode="auto">
              <a:xfrm>
                <a:off x="1261" y="2228"/>
                <a:ext cx="1034" cy="969"/>
              </a:xfrm>
              <a:prstGeom prst="line">
                <a:avLst/>
              </a:prstGeom>
              <a:noFill/>
              <a:ln w="28575" cap="rnd">
                <a:noFill/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842" name="Rectangle 26"/>
              <p:cNvSpPr>
                <a:spLocks noChangeArrowheads="1"/>
              </p:cNvSpPr>
              <p:nvPr/>
            </p:nvSpPr>
            <p:spPr bwMode="auto">
              <a:xfrm>
                <a:off x="2140" y="664"/>
                <a:ext cx="138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342900" indent="-342900" algn="r" eaLnBrk="1" hangingPunct="1"/>
                <a:r>
                  <a:rPr lang="en-US" sz="1600" b="1"/>
                  <a:t>Wetland Mitigation</a:t>
                </a:r>
                <a:endParaRPr lang="en-US" sz="1600"/>
              </a:p>
            </p:txBody>
          </p:sp>
          <p:sp>
            <p:nvSpPr>
              <p:cNvPr id="674843" name="Line 27"/>
              <p:cNvSpPr>
                <a:spLocks noChangeShapeType="1"/>
              </p:cNvSpPr>
              <p:nvPr/>
            </p:nvSpPr>
            <p:spPr bwMode="auto">
              <a:xfrm>
                <a:off x="1253" y="2212"/>
                <a:ext cx="557" cy="73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844" name="Line 28"/>
              <p:cNvSpPr>
                <a:spLocks noChangeShapeType="1"/>
              </p:cNvSpPr>
              <p:nvPr/>
            </p:nvSpPr>
            <p:spPr bwMode="auto">
              <a:xfrm>
                <a:off x="1345" y="1745"/>
                <a:ext cx="622" cy="439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845" name="Rectangle 29"/>
              <p:cNvSpPr>
                <a:spLocks noChangeArrowheads="1"/>
              </p:cNvSpPr>
              <p:nvPr/>
            </p:nvSpPr>
            <p:spPr bwMode="auto">
              <a:xfrm>
                <a:off x="668" y="815"/>
                <a:ext cx="1135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 b="1"/>
                  <a:t>Recreation Plan</a:t>
                </a:r>
              </a:p>
            </p:txBody>
          </p:sp>
          <p:sp>
            <p:nvSpPr>
              <p:cNvPr id="674846" name="Rectangle 30"/>
              <p:cNvSpPr>
                <a:spLocks noChangeArrowheads="1"/>
              </p:cNvSpPr>
              <p:nvPr/>
            </p:nvSpPr>
            <p:spPr bwMode="auto">
              <a:xfrm>
                <a:off x="550" y="2004"/>
                <a:ext cx="878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600" b="1"/>
                  <a:t>Master Plan</a:t>
                </a:r>
              </a:p>
            </p:txBody>
          </p:sp>
          <p:sp>
            <p:nvSpPr>
              <p:cNvPr id="674847" name="Rectangle 31"/>
              <p:cNvSpPr>
                <a:spLocks noChangeArrowheads="1"/>
              </p:cNvSpPr>
              <p:nvPr/>
            </p:nvSpPr>
            <p:spPr bwMode="auto">
              <a:xfrm>
                <a:off x="573" y="1483"/>
                <a:ext cx="1030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600" b="1"/>
                  <a:t>Grant Support</a:t>
                </a:r>
              </a:p>
            </p:txBody>
          </p:sp>
          <p:sp>
            <p:nvSpPr>
              <p:cNvPr id="674848" name="Line 32"/>
              <p:cNvSpPr>
                <a:spLocks noChangeShapeType="1"/>
              </p:cNvSpPr>
              <p:nvPr/>
            </p:nvSpPr>
            <p:spPr bwMode="auto">
              <a:xfrm>
                <a:off x="1367" y="1703"/>
                <a:ext cx="906" cy="238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849" name="Rectangle 33"/>
              <p:cNvSpPr>
                <a:spLocks noChangeArrowheads="1"/>
              </p:cNvSpPr>
              <p:nvPr/>
            </p:nvSpPr>
            <p:spPr bwMode="auto">
              <a:xfrm>
                <a:off x="160" y="2622"/>
                <a:ext cx="1431" cy="52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/>
                <a:r>
                  <a:rPr lang="en-US" sz="1600" b="1"/>
                  <a:t>Partnership </a:t>
                </a:r>
              </a:p>
              <a:p>
                <a:pPr algn="l"/>
                <a:r>
                  <a:rPr lang="en-US" sz="1600" b="1"/>
                  <a:t>Building - Collaboration</a:t>
                </a:r>
              </a:p>
            </p:txBody>
          </p:sp>
          <p:sp>
            <p:nvSpPr>
              <p:cNvPr id="674851" name="Line 35"/>
              <p:cNvSpPr>
                <a:spLocks noChangeShapeType="1"/>
              </p:cNvSpPr>
              <p:nvPr/>
            </p:nvSpPr>
            <p:spPr bwMode="auto">
              <a:xfrm>
                <a:off x="1248" y="2253"/>
                <a:ext cx="1060" cy="978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852" name="Rectangle 36"/>
              <p:cNvSpPr>
                <a:spLocks noChangeArrowheads="1"/>
              </p:cNvSpPr>
              <p:nvPr/>
            </p:nvSpPr>
            <p:spPr bwMode="auto">
              <a:xfrm>
                <a:off x="3963" y="3596"/>
                <a:ext cx="1055" cy="36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600" b="1"/>
                  <a:t>Promote</a:t>
                </a:r>
              </a:p>
              <a:p>
                <a:pPr algn="l"/>
                <a:r>
                  <a:rPr lang="en-US" sz="1600" b="1"/>
                  <a:t>no-mow zones</a:t>
                </a:r>
              </a:p>
            </p:txBody>
          </p:sp>
          <p:sp>
            <p:nvSpPr>
              <p:cNvPr id="674853" name="Line 37"/>
              <p:cNvSpPr>
                <a:spLocks noChangeShapeType="1"/>
              </p:cNvSpPr>
              <p:nvPr/>
            </p:nvSpPr>
            <p:spPr bwMode="auto">
              <a:xfrm flipH="1" flipV="1">
                <a:off x="3072" y="2341"/>
                <a:ext cx="869" cy="1316"/>
              </a:xfrm>
              <a:prstGeom prst="line">
                <a:avLst/>
              </a:prstGeom>
              <a:noFill/>
              <a:ln w="38100" cap="rnd">
                <a:solidFill>
                  <a:schemeClr val="bg2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854" name="Line 38"/>
              <p:cNvSpPr>
                <a:spLocks noChangeShapeType="1"/>
              </p:cNvSpPr>
              <p:nvPr/>
            </p:nvSpPr>
            <p:spPr bwMode="auto">
              <a:xfrm>
                <a:off x="1587" y="1019"/>
                <a:ext cx="1544" cy="274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855" name="Line 39"/>
              <p:cNvSpPr>
                <a:spLocks noChangeShapeType="1"/>
              </p:cNvSpPr>
              <p:nvPr/>
            </p:nvSpPr>
            <p:spPr bwMode="auto">
              <a:xfrm>
                <a:off x="1549" y="1091"/>
                <a:ext cx="1590" cy="723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74859" name="Rectangle 43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gradFill rotWithShape="1">
            <a:gsLst>
              <a:gs pos="0">
                <a:srgbClr val="006600">
                  <a:gamma/>
                  <a:shade val="46275"/>
                  <a:invGamma/>
                </a:srgbClr>
              </a:gs>
              <a:gs pos="50000">
                <a:srgbClr val="006600"/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US" b="1">
                <a:solidFill>
                  <a:schemeClr val="hlink"/>
                </a:solidFill>
              </a:rPr>
              <a:t>Using the Green Infrastructure Vision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0"/>
            <a:ext cx="3733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Landscape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1676400"/>
            <a:ext cx="396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Mostly undeveloped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28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31% intact natural areas (“</a:t>
            </a:r>
            <a:r>
              <a:rPr lang="en-US" sz="2800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bioreserve</a:t>
            </a:r>
            <a:r>
              <a:rPr lang="en-US" sz="28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sites”)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lang="en-US" sz="28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Only </a:t>
            </a:r>
            <a:r>
              <a:rPr lang="en-US" sz="28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5</a:t>
            </a:r>
            <a:r>
              <a:rPr lang="en-US" sz="28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% of natural areas publicly owned)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kern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Low impervious surface (5%)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88907" y="5410200"/>
            <a:ext cx="4955093" cy="144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282"/>
            <a:ext cx="5316876" cy="48224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andCover180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98655" y="-228600"/>
            <a:ext cx="7900988" cy="730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39" name="Rectangle 3"/>
          <p:cNvSpPr>
            <a:spLocks noChangeArrowheads="1"/>
          </p:cNvSpPr>
          <p:nvPr/>
        </p:nvSpPr>
        <p:spPr bwMode="auto">
          <a:xfrm>
            <a:off x="188914" y="6022976"/>
            <a:ext cx="344487" cy="163513"/>
          </a:xfrm>
          <a:prstGeom prst="rect">
            <a:avLst/>
          </a:prstGeom>
          <a:solidFill>
            <a:srgbClr val="895A4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762001" y="6019801"/>
            <a:ext cx="67326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effectLst/>
              </a:rPr>
              <a:t>Conifers</a:t>
            </a: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188914" y="5691189"/>
            <a:ext cx="344487" cy="165100"/>
          </a:xfrm>
          <a:prstGeom prst="rect">
            <a:avLst/>
          </a:prstGeom>
          <a:solidFill>
            <a:srgbClr val="38A8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762002" y="5715001"/>
            <a:ext cx="15790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effectLst/>
              </a:rPr>
              <a:t>Central Hardwoods</a:t>
            </a:r>
          </a:p>
        </p:txBody>
      </p:sp>
      <p:sp>
        <p:nvSpPr>
          <p:cNvPr id="167943" name="Rectangle 7"/>
          <p:cNvSpPr>
            <a:spLocks noChangeArrowheads="1"/>
          </p:cNvSpPr>
          <p:nvPr/>
        </p:nvSpPr>
        <p:spPr bwMode="auto">
          <a:xfrm>
            <a:off x="4151314" y="6021389"/>
            <a:ext cx="344487" cy="165100"/>
          </a:xfrm>
          <a:prstGeom prst="rect">
            <a:avLst/>
          </a:prstGeom>
          <a:solidFill>
            <a:srgbClr val="00C5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724400" y="6019801"/>
            <a:ext cx="13545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effectLst/>
              </a:rPr>
              <a:t>Lowland Conifer</a:t>
            </a:r>
          </a:p>
        </p:txBody>
      </p:sp>
      <p:sp>
        <p:nvSpPr>
          <p:cNvPr id="167945" name="Rectangle 9"/>
          <p:cNvSpPr>
            <a:spLocks noChangeArrowheads="1"/>
          </p:cNvSpPr>
          <p:nvPr/>
        </p:nvSpPr>
        <p:spPr bwMode="auto">
          <a:xfrm>
            <a:off x="4151314" y="5691189"/>
            <a:ext cx="344487" cy="165100"/>
          </a:xfrm>
          <a:prstGeom prst="rect">
            <a:avLst/>
          </a:prstGeom>
          <a:solidFill>
            <a:srgbClr val="8400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4724401" y="5715001"/>
            <a:ext cx="17009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effectLst/>
              </a:rPr>
              <a:t>Lowland Hardwoods</a:t>
            </a:r>
          </a:p>
        </p:txBody>
      </p:sp>
      <p:sp>
        <p:nvSpPr>
          <p:cNvPr id="167947" name="Rectangle 11"/>
          <p:cNvSpPr>
            <a:spLocks noChangeArrowheads="1"/>
          </p:cNvSpPr>
          <p:nvPr/>
        </p:nvSpPr>
        <p:spPr bwMode="auto">
          <a:xfrm>
            <a:off x="4151314" y="6324601"/>
            <a:ext cx="344487" cy="166688"/>
          </a:xfrm>
          <a:prstGeom prst="rect">
            <a:avLst/>
          </a:prstGeom>
          <a:solidFill>
            <a:srgbClr val="E8BE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4724401" y="6324601"/>
            <a:ext cx="18594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effectLst/>
              </a:rPr>
              <a:t>Marsh/Meadow/Prairie</a:t>
            </a:r>
          </a:p>
        </p:txBody>
      </p:sp>
      <p:sp>
        <p:nvSpPr>
          <p:cNvPr id="167949" name="Rectangle 13" descr="Wide upward diagonal"/>
          <p:cNvSpPr>
            <a:spLocks noChangeArrowheads="1"/>
          </p:cNvSpPr>
          <p:nvPr/>
        </p:nvSpPr>
        <p:spPr bwMode="auto">
          <a:xfrm>
            <a:off x="4151314" y="6645276"/>
            <a:ext cx="344487" cy="166688"/>
          </a:xfrm>
          <a:prstGeom prst="rect">
            <a:avLst/>
          </a:prstGeom>
          <a:pattFill prst="wdUpDiag">
            <a:fgClr>
              <a:srgbClr val="000000"/>
            </a:fgClr>
            <a:bgClr>
              <a:schemeClr val="folHlink"/>
            </a:bgClr>
          </a:patt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4724401" y="6645276"/>
            <a:ext cx="119199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effectLst/>
              </a:rPr>
              <a:t>Shrub Wetland</a:t>
            </a:r>
          </a:p>
        </p:txBody>
      </p:sp>
      <p:sp>
        <p:nvSpPr>
          <p:cNvPr id="167951" name="Rectangle 15"/>
          <p:cNvSpPr>
            <a:spLocks noChangeArrowheads="1"/>
          </p:cNvSpPr>
          <p:nvPr/>
        </p:nvSpPr>
        <p:spPr bwMode="auto">
          <a:xfrm>
            <a:off x="188914" y="5410201"/>
            <a:ext cx="344487" cy="166688"/>
          </a:xfrm>
          <a:prstGeom prst="rect">
            <a:avLst/>
          </a:prstGeom>
          <a:solidFill>
            <a:srgbClr val="E9FF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80" name="Rectangle 16"/>
          <p:cNvSpPr>
            <a:spLocks noChangeArrowheads="1"/>
          </p:cNvSpPr>
          <p:nvPr/>
        </p:nvSpPr>
        <p:spPr bwMode="auto">
          <a:xfrm>
            <a:off x="762002" y="5410201"/>
            <a:ext cx="114614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effectLst/>
              </a:rPr>
              <a:t>Oak Openings</a:t>
            </a:r>
          </a:p>
        </p:txBody>
      </p:sp>
      <p:sp>
        <p:nvSpPr>
          <p:cNvPr id="167953" name="Rectangle 17"/>
          <p:cNvSpPr>
            <a:spLocks noChangeArrowheads="1"/>
          </p:cNvSpPr>
          <p:nvPr/>
        </p:nvSpPr>
        <p:spPr bwMode="auto">
          <a:xfrm>
            <a:off x="188914" y="6326189"/>
            <a:ext cx="344487" cy="165100"/>
          </a:xfrm>
          <a:prstGeom prst="rect">
            <a:avLst/>
          </a:prstGeom>
          <a:solidFill>
            <a:srgbClr val="FFFF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82" name="Rectangle 18"/>
          <p:cNvSpPr>
            <a:spLocks noChangeArrowheads="1"/>
          </p:cNvSpPr>
          <p:nvPr/>
        </p:nvSpPr>
        <p:spPr bwMode="auto">
          <a:xfrm>
            <a:off x="762002" y="6324601"/>
            <a:ext cx="28373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effectLst/>
              </a:rPr>
              <a:t>Upland Grassland/Herb. Shrubland</a:t>
            </a:r>
          </a:p>
        </p:txBody>
      </p:sp>
      <p:sp>
        <p:nvSpPr>
          <p:cNvPr id="167955" name="Rectangle 19"/>
          <p:cNvSpPr>
            <a:spLocks noChangeArrowheads="1"/>
          </p:cNvSpPr>
          <p:nvPr/>
        </p:nvSpPr>
        <p:spPr bwMode="auto">
          <a:xfrm>
            <a:off x="188914" y="6646863"/>
            <a:ext cx="344487" cy="165100"/>
          </a:xfrm>
          <a:prstGeom prst="rect">
            <a:avLst/>
          </a:prstGeom>
          <a:solidFill>
            <a:srgbClr val="004D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762001" y="6645276"/>
            <a:ext cx="4730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effectLst/>
              </a:rPr>
              <a:t>Water</a:t>
            </a:r>
          </a:p>
        </p:txBody>
      </p:sp>
      <p:sp>
        <p:nvSpPr>
          <p:cNvPr id="167957" name="Text Box 21"/>
          <p:cNvSpPr txBox="1">
            <a:spLocks noChangeArrowheads="1"/>
          </p:cNvSpPr>
          <p:nvPr/>
        </p:nvSpPr>
        <p:spPr bwMode="auto">
          <a:xfrm>
            <a:off x="228600" y="1"/>
            <a:ext cx="3962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Landscape of the Huron River Watershed, 1800’s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867401" y="3733800"/>
            <a:ext cx="1387475" cy="685800"/>
            <a:chOff x="3408" y="2352"/>
            <a:chExt cx="874" cy="432"/>
          </a:xfrm>
        </p:grpSpPr>
        <p:sp>
          <p:nvSpPr>
            <p:cNvPr id="11301" name="Text Box 23"/>
            <p:cNvSpPr txBox="1">
              <a:spLocks noChangeArrowheads="1"/>
            </p:cNvSpPr>
            <p:nvPr/>
          </p:nvSpPr>
          <p:spPr bwMode="auto">
            <a:xfrm>
              <a:off x="3792" y="2352"/>
              <a:ext cx="49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effectLst/>
                  <a:latin typeface="Times New Roman" pitchFamily="18" charset="0"/>
                </a:rPr>
                <a:t>Ann Arbor</a:t>
              </a:r>
              <a:endParaRPr lang="en-US" sz="2400" b="1">
                <a:effectLst/>
                <a:latin typeface="Times New Roman" pitchFamily="18" charset="0"/>
              </a:endParaRPr>
            </a:p>
          </p:txBody>
        </p:sp>
        <p:sp>
          <p:nvSpPr>
            <p:cNvPr id="167960" name="Rectangle 24"/>
            <p:cNvSpPr>
              <a:spLocks noChangeArrowheads="1"/>
            </p:cNvSpPr>
            <p:nvPr/>
          </p:nvSpPr>
          <p:spPr bwMode="auto">
            <a:xfrm>
              <a:off x="3840" y="2352"/>
              <a:ext cx="384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961" name="Line 25"/>
            <p:cNvSpPr>
              <a:spLocks noChangeShapeType="1"/>
            </p:cNvSpPr>
            <p:nvPr/>
          </p:nvSpPr>
          <p:spPr bwMode="auto">
            <a:xfrm flipH="1">
              <a:off x="3408" y="2544"/>
              <a:ext cx="43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287" name="Text Box 26"/>
          <p:cNvSpPr txBox="1">
            <a:spLocks noChangeArrowheads="1"/>
          </p:cNvSpPr>
          <p:nvPr/>
        </p:nvSpPr>
        <p:spPr bwMode="auto">
          <a:xfrm>
            <a:off x="8261350" y="4038601"/>
            <a:ext cx="8858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effectLst/>
                <a:latin typeface="Times New Roman" pitchFamily="18" charset="0"/>
              </a:rPr>
              <a:t>Detroit</a:t>
            </a:r>
            <a:endParaRPr lang="en-US">
              <a:effectLst/>
              <a:latin typeface="Times New Roman" pitchFamily="18" charset="0"/>
            </a:endParaRP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6095999" y="1828800"/>
            <a:ext cx="1917701" cy="846138"/>
            <a:chOff x="3360" y="1152"/>
            <a:chExt cx="1208" cy="533"/>
          </a:xfrm>
        </p:grpSpPr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4128" y="1488"/>
              <a:ext cx="440" cy="197"/>
              <a:chOff x="4166" y="1632"/>
              <a:chExt cx="440" cy="197"/>
            </a:xfrm>
          </p:grpSpPr>
          <p:sp>
            <p:nvSpPr>
              <p:cNvPr id="11299" name="Text Box 29"/>
              <p:cNvSpPr txBox="1">
                <a:spLocks noChangeArrowheads="1"/>
              </p:cNvSpPr>
              <p:nvPr/>
            </p:nvSpPr>
            <p:spPr bwMode="auto">
              <a:xfrm>
                <a:off x="4166" y="1655"/>
                <a:ext cx="44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effectLst/>
                    <a:latin typeface="Times New Roman" pitchFamily="18" charset="0"/>
                  </a:rPr>
                  <a:t>Milford</a:t>
                </a:r>
                <a:endParaRPr lang="en-US" sz="2400"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67966" name="Rectangle 30"/>
              <p:cNvSpPr>
                <a:spLocks noChangeArrowheads="1"/>
              </p:cNvSpPr>
              <p:nvPr/>
            </p:nvSpPr>
            <p:spPr bwMode="auto">
              <a:xfrm>
                <a:off x="4176" y="1632"/>
                <a:ext cx="384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7967" name="Line 31"/>
            <p:cNvSpPr>
              <a:spLocks noChangeShapeType="1"/>
            </p:cNvSpPr>
            <p:nvPr/>
          </p:nvSpPr>
          <p:spPr bwMode="auto">
            <a:xfrm flipH="1" flipV="1">
              <a:off x="3360" y="1152"/>
              <a:ext cx="76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2117725" y="3810003"/>
            <a:ext cx="1539875" cy="312738"/>
            <a:chOff x="854" y="2400"/>
            <a:chExt cx="970" cy="197"/>
          </a:xfrm>
        </p:grpSpPr>
        <p:sp>
          <p:nvSpPr>
            <p:cNvPr id="11294" name="Text Box 33"/>
            <p:cNvSpPr txBox="1">
              <a:spLocks noChangeArrowheads="1"/>
            </p:cNvSpPr>
            <p:nvPr/>
          </p:nvSpPr>
          <p:spPr bwMode="auto">
            <a:xfrm>
              <a:off x="854" y="2423"/>
              <a:ext cx="43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effectLst/>
                  <a:latin typeface="Times New Roman" pitchFamily="18" charset="0"/>
                </a:rPr>
                <a:t>Chelsea</a:t>
              </a:r>
              <a:endParaRPr lang="en-US" sz="1200">
                <a:effectLst/>
                <a:latin typeface="Times New Roman" pitchFamily="18" charset="0"/>
              </a:endParaRPr>
            </a:p>
          </p:txBody>
        </p:sp>
        <p:sp>
          <p:nvSpPr>
            <p:cNvPr id="167970" name="Rectangle 34"/>
            <p:cNvSpPr>
              <a:spLocks noChangeArrowheads="1"/>
            </p:cNvSpPr>
            <p:nvPr/>
          </p:nvSpPr>
          <p:spPr bwMode="auto">
            <a:xfrm>
              <a:off x="864" y="2400"/>
              <a:ext cx="384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971" name="Line 35"/>
            <p:cNvSpPr>
              <a:spLocks noChangeShapeType="1"/>
            </p:cNvSpPr>
            <p:nvPr/>
          </p:nvSpPr>
          <p:spPr bwMode="auto">
            <a:xfrm>
              <a:off x="1248" y="249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5029201" y="2209800"/>
            <a:ext cx="2590800" cy="1074738"/>
            <a:chOff x="2688" y="1392"/>
            <a:chExt cx="1632" cy="677"/>
          </a:xfrm>
        </p:grpSpPr>
        <p:sp>
          <p:nvSpPr>
            <p:cNvPr id="11291" name="Text Box 37"/>
            <p:cNvSpPr txBox="1">
              <a:spLocks noChangeArrowheads="1"/>
            </p:cNvSpPr>
            <p:nvPr/>
          </p:nvSpPr>
          <p:spPr bwMode="auto">
            <a:xfrm>
              <a:off x="3830" y="1895"/>
              <a:ext cx="48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effectLst/>
                  <a:latin typeface="Times New Roman" pitchFamily="18" charset="0"/>
                </a:rPr>
                <a:t>Brighton</a:t>
              </a:r>
              <a:endParaRPr lang="en-US" sz="1200">
                <a:effectLst/>
                <a:latin typeface="Times New Roman" pitchFamily="18" charset="0"/>
              </a:endParaRPr>
            </a:p>
          </p:txBody>
        </p:sp>
        <p:sp>
          <p:nvSpPr>
            <p:cNvPr id="167974" name="Rectangle 38"/>
            <p:cNvSpPr>
              <a:spLocks noChangeArrowheads="1"/>
            </p:cNvSpPr>
            <p:nvPr/>
          </p:nvSpPr>
          <p:spPr bwMode="auto">
            <a:xfrm>
              <a:off x="3840" y="1872"/>
              <a:ext cx="480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975" name="Line 39"/>
            <p:cNvSpPr>
              <a:spLocks noChangeShapeType="1"/>
            </p:cNvSpPr>
            <p:nvPr/>
          </p:nvSpPr>
          <p:spPr bwMode="auto">
            <a:xfrm flipH="1" flipV="1">
              <a:off x="2688" y="1392"/>
              <a:ext cx="1152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0" name="Rectangle 39"/>
          <p:cNvSpPr/>
          <p:nvPr/>
        </p:nvSpPr>
        <p:spPr bwMode="auto">
          <a:xfrm>
            <a:off x="5051462" y="3083451"/>
            <a:ext cx="739776" cy="699405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6449" y="3321210"/>
            <a:ext cx="1584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Northfield</a:t>
            </a:r>
            <a:endParaRPr lang="en-US" sz="2000" b="1" dirty="0"/>
          </a:p>
        </p:txBody>
      </p:sp>
      <p:sp>
        <p:nvSpPr>
          <p:cNvPr id="43" name="Right Arrow 42"/>
          <p:cNvSpPr/>
          <p:nvPr/>
        </p:nvSpPr>
        <p:spPr bwMode="auto">
          <a:xfrm rot="10800000">
            <a:off x="5791238" y="3334559"/>
            <a:ext cx="1279639" cy="22951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3581400"/>
            <a:ext cx="2432570" cy="2898319"/>
            <a:chOff x="0" y="3581400"/>
            <a:chExt cx="2432570" cy="2898319"/>
          </a:xfrm>
        </p:grpSpPr>
        <p:sp>
          <p:nvSpPr>
            <p:cNvPr id="167939" name="Rectangle 3"/>
            <p:cNvSpPr>
              <a:spLocks noChangeArrowheads="1"/>
            </p:cNvSpPr>
            <p:nvPr/>
          </p:nvSpPr>
          <p:spPr bwMode="auto">
            <a:xfrm>
              <a:off x="0" y="4194175"/>
              <a:ext cx="344487" cy="163513"/>
            </a:xfrm>
            <a:prstGeom prst="rect">
              <a:avLst/>
            </a:prstGeom>
            <a:solidFill>
              <a:srgbClr val="895A4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68" name="Rectangle 4"/>
            <p:cNvSpPr>
              <a:spLocks noChangeArrowheads="1"/>
            </p:cNvSpPr>
            <p:nvPr/>
          </p:nvSpPr>
          <p:spPr bwMode="auto">
            <a:xfrm>
              <a:off x="573087" y="4191000"/>
              <a:ext cx="673261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effectLst/>
                </a:rPr>
                <a:t>Conifers</a:t>
              </a:r>
            </a:p>
          </p:txBody>
        </p:sp>
        <p:sp>
          <p:nvSpPr>
            <p:cNvPr id="167941" name="Rectangle 5"/>
            <p:cNvSpPr>
              <a:spLocks noChangeArrowheads="1"/>
            </p:cNvSpPr>
            <p:nvPr/>
          </p:nvSpPr>
          <p:spPr bwMode="auto">
            <a:xfrm>
              <a:off x="0" y="3862388"/>
              <a:ext cx="344487" cy="165100"/>
            </a:xfrm>
            <a:prstGeom prst="rect">
              <a:avLst/>
            </a:prstGeom>
            <a:solidFill>
              <a:srgbClr val="38A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70" name="Rectangle 6"/>
            <p:cNvSpPr>
              <a:spLocks noChangeArrowheads="1"/>
            </p:cNvSpPr>
            <p:nvPr/>
          </p:nvSpPr>
          <p:spPr bwMode="auto">
            <a:xfrm>
              <a:off x="573088" y="3886200"/>
              <a:ext cx="157908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effectLst/>
                </a:rPr>
                <a:t>Central Hardwoods</a:t>
              </a:r>
            </a:p>
          </p:txBody>
        </p:sp>
        <p:sp>
          <p:nvSpPr>
            <p:cNvPr id="167943" name="Rectangle 7"/>
            <p:cNvSpPr>
              <a:spLocks noChangeArrowheads="1"/>
            </p:cNvSpPr>
            <p:nvPr/>
          </p:nvSpPr>
          <p:spPr bwMode="auto">
            <a:xfrm>
              <a:off x="0" y="5640388"/>
              <a:ext cx="344487" cy="165100"/>
            </a:xfrm>
            <a:prstGeom prst="rect">
              <a:avLst/>
            </a:prstGeom>
            <a:solidFill>
              <a:srgbClr val="00C5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72" name="Rectangle 8"/>
            <p:cNvSpPr>
              <a:spLocks noChangeArrowheads="1"/>
            </p:cNvSpPr>
            <p:nvPr/>
          </p:nvSpPr>
          <p:spPr bwMode="auto">
            <a:xfrm>
              <a:off x="573086" y="5638800"/>
              <a:ext cx="135453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effectLst/>
                </a:rPr>
                <a:t>Lowland Conifer</a:t>
              </a:r>
            </a:p>
          </p:txBody>
        </p:sp>
        <p:sp>
          <p:nvSpPr>
            <p:cNvPr id="167945" name="Rectangle 9"/>
            <p:cNvSpPr>
              <a:spLocks noChangeArrowheads="1"/>
            </p:cNvSpPr>
            <p:nvPr/>
          </p:nvSpPr>
          <p:spPr bwMode="auto">
            <a:xfrm>
              <a:off x="0" y="5310188"/>
              <a:ext cx="344487" cy="165100"/>
            </a:xfrm>
            <a:prstGeom prst="rect">
              <a:avLst/>
            </a:prstGeom>
            <a:solidFill>
              <a:srgbClr val="8400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74" name="Rectangle 10"/>
            <p:cNvSpPr>
              <a:spLocks noChangeArrowheads="1"/>
            </p:cNvSpPr>
            <p:nvPr/>
          </p:nvSpPr>
          <p:spPr bwMode="auto">
            <a:xfrm>
              <a:off x="573087" y="5334000"/>
              <a:ext cx="1700915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effectLst/>
                </a:rPr>
                <a:t>Lowland Hardwoods</a:t>
              </a:r>
            </a:p>
          </p:txBody>
        </p:sp>
        <p:sp>
          <p:nvSpPr>
            <p:cNvPr id="167947" name="Rectangle 11"/>
            <p:cNvSpPr>
              <a:spLocks noChangeArrowheads="1"/>
            </p:cNvSpPr>
            <p:nvPr/>
          </p:nvSpPr>
          <p:spPr bwMode="auto">
            <a:xfrm>
              <a:off x="0" y="5943600"/>
              <a:ext cx="344487" cy="166688"/>
            </a:xfrm>
            <a:prstGeom prst="rect">
              <a:avLst/>
            </a:prstGeom>
            <a:solidFill>
              <a:srgbClr val="E8BE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76" name="Rectangle 12"/>
            <p:cNvSpPr>
              <a:spLocks noChangeArrowheads="1"/>
            </p:cNvSpPr>
            <p:nvPr/>
          </p:nvSpPr>
          <p:spPr bwMode="auto">
            <a:xfrm>
              <a:off x="573087" y="5943600"/>
              <a:ext cx="1859483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effectLst/>
                </a:rPr>
                <a:t>Marsh/Meadow/Prairie</a:t>
              </a:r>
            </a:p>
          </p:txBody>
        </p:sp>
        <p:sp>
          <p:nvSpPr>
            <p:cNvPr id="167949" name="Rectangle 13" descr="Wide upward diagonal"/>
            <p:cNvSpPr>
              <a:spLocks noChangeArrowheads="1"/>
            </p:cNvSpPr>
            <p:nvPr/>
          </p:nvSpPr>
          <p:spPr bwMode="auto">
            <a:xfrm>
              <a:off x="0" y="6264275"/>
              <a:ext cx="344487" cy="166688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chemeClr val="folHlink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78" name="Rectangle 14"/>
            <p:cNvSpPr>
              <a:spLocks noChangeArrowheads="1"/>
            </p:cNvSpPr>
            <p:nvPr/>
          </p:nvSpPr>
          <p:spPr bwMode="auto">
            <a:xfrm>
              <a:off x="573087" y="6264275"/>
              <a:ext cx="1191993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effectLst/>
                </a:rPr>
                <a:t>Shrub Wetland</a:t>
              </a:r>
            </a:p>
          </p:txBody>
        </p:sp>
        <p:sp>
          <p:nvSpPr>
            <p:cNvPr id="167951" name="Rectangle 15"/>
            <p:cNvSpPr>
              <a:spLocks noChangeArrowheads="1"/>
            </p:cNvSpPr>
            <p:nvPr/>
          </p:nvSpPr>
          <p:spPr bwMode="auto">
            <a:xfrm>
              <a:off x="0" y="3581400"/>
              <a:ext cx="344487" cy="166688"/>
            </a:xfrm>
            <a:prstGeom prst="rect">
              <a:avLst/>
            </a:prstGeom>
            <a:solidFill>
              <a:srgbClr val="E9FF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80" name="Rectangle 16"/>
            <p:cNvSpPr>
              <a:spLocks noChangeArrowheads="1"/>
            </p:cNvSpPr>
            <p:nvPr/>
          </p:nvSpPr>
          <p:spPr bwMode="auto">
            <a:xfrm>
              <a:off x="573088" y="3581400"/>
              <a:ext cx="114614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effectLst/>
                </a:rPr>
                <a:t>Oak Openings</a:t>
              </a:r>
            </a:p>
          </p:txBody>
        </p:sp>
        <p:sp>
          <p:nvSpPr>
            <p:cNvPr id="167953" name="Rectangle 17"/>
            <p:cNvSpPr>
              <a:spLocks noChangeArrowheads="1"/>
            </p:cNvSpPr>
            <p:nvPr/>
          </p:nvSpPr>
          <p:spPr bwMode="auto">
            <a:xfrm>
              <a:off x="0" y="4497388"/>
              <a:ext cx="344487" cy="165100"/>
            </a:xfrm>
            <a:prstGeom prst="rect">
              <a:avLst/>
            </a:prstGeom>
            <a:solidFill>
              <a:srgbClr val="FFFF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82" name="Rectangle 18"/>
            <p:cNvSpPr>
              <a:spLocks noChangeArrowheads="1"/>
            </p:cNvSpPr>
            <p:nvPr/>
          </p:nvSpPr>
          <p:spPr bwMode="auto">
            <a:xfrm>
              <a:off x="573088" y="4495800"/>
              <a:ext cx="150842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effectLst/>
                </a:rPr>
                <a:t>Upland Grassland</a:t>
              </a:r>
              <a:r>
                <a:rPr lang="en-US" sz="1400" dirty="0" smtClean="0">
                  <a:effectLst/>
                </a:rPr>
                <a:t>/</a:t>
              </a:r>
            </a:p>
            <a:p>
              <a:r>
                <a:rPr lang="en-US" sz="1400" dirty="0" smtClean="0">
                  <a:effectLst/>
                </a:rPr>
                <a:t>Herb</a:t>
              </a:r>
              <a:r>
                <a:rPr lang="en-US" sz="1400" dirty="0">
                  <a:effectLst/>
                </a:rPr>
                <a:t>. </a:t>
              </a:r>
              <a:r>
                <a:rPr lang="en-US" sz="1400" dirty="0" err="1">
                  <a:effectLst/>
                </a:rPr>
                <a:t>Shrubland</a:t>
              </a:r>
              <a:endParaRPr lang="en-US" sz="1400" dirty="0">
                <a:effectLst/>
              </a:endParaRPr>
            </a:p>
          </p:txBody>
        </p:sp>
        <p:sp>
          <p:nvSpPr>
            <p:cNvPr id="167955" name="Rectangle 19"/>
            <p:cNvSpPr>
              <a:spLocks noChangeArrowheads="1"/>
            </p:cNvSpPr>
            <p:nvPr/>
          </p:nvSpPr>
          <p:spPr bwMode="auto">
            <a:xfrm>
              <a:off x="0" y="5029200"/>
              <a:ext cx="344487" cy="165100"/>
            </a:xfrm>
            <a:prstGeom prst="rect">
              <a:avLst/>
            </a:prstGeom>
            <a:solidFill>
              <a:srgbClr val="004D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84" name="Rectangle 20"/>
            <p:cNvSpPr>
              <a:spLocks noChangeArrowheads="1"/>
            </p:cNvSpPr>
            <p:nvPr/>
          </p:nvSpPr>
          <p:spPr bwMode="auto">
            <a:xfrm>
              <a:off x="573087" y="5027613"/>
              <a:ext cx="473015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effectLst/>
                </a:rPr>
                <a:t>Water</a:t>
              </a:r>
            </a:p>
          </p:txBody>
        </p:sp>
      </p:grpSp>
      <p:sp>
        <p:nvSpPr>
          <p:cNvPr id="167957" name="Text Box 21"/>
          <p:cNvSpPr txBox="1">
            <a:spLocks noChangeArrowheads="1"/>
          </p:cNvSpPr>
          <p:nvPr/>
        </p:nvSpPr>
        <p:spPr bwMode="auto">
          <a:xfrm>
            <a:off x="228600" y="0"/>
            <a:ext cx="2209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Landscape 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Huron 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River Watershed, 1800’s</a:t>
            </a:r>
          </a:p>
        </p:txBody>
      </p:sp>
      <p:pic>
        <p:nvPicPr>
          <p:cNvPr id="22" name="Picture 2" descr="LandCover1800"/>
          <p:cNvPicPr>
            <a:picLocks noChangeAspect="1" noChangeArrowheads="1"/>
          </p:cNvPicPr>
          <p:nvPr/>
        </p:nvPicPr>
        <p:blipFill rotWithShape="1">
          <a:blip r:embed="rId3" cstate="email"/>
          <a:srcRect l="42585" t="45591" r="47770" b="43972"/>
          <a:stretch/>
        </p:blipFill>
        <p:spPr bwMode="auto">
          <a:xfrm>
            <a:off x="2274002" y="-29410"/>
            <a:ext cx="6848882" cy="684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9661526" y="-339725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2400"/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347494" y="0"/>
            <a:ext cx="368883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latin typeface="+mj-lt"/>
              </a:rPr>
              <a:t>Oak/hickory </a:t>
            </a:r>
            <a:r>
              <a:rPr lang="en-US" sz="3200" dirty="0" smtClean="0">
                <a:latin typeface="+mj-lt"/>
              </a:rPr>
              <a:t>forest</a:t>
            </a:r>
            <a:endParaRPr lang="en-US" sz="3200" dirty="0">
              <a:latin typeface="+mj-lt"/>
            </a:endParaRPr>
          </a:p>
          <a:p>
            <a:pPr>
              <a:defRPr/>
            </a:pPr>
            <a:endParaRPr lang="en-US" sz="2400" dirty="0"/>
          </a:p>
        </p:txBody>
      </p:sp>
      <p:pic>
        <p:nvPicPr>
          <p:cNvPr id="9220" name="Picture 4" descr="anemonequinquifoli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533401"/>
            <a:ext cx="9144000" cy="499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DhuVarrenwoodsfromRR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228600" y="1549401"/>
            <a:ext cx="93726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7162801" y="6553200"/>
            <a:ext cx="21626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bg1"/>
                </a:solidFill>
              </a:rPr>
              <a:t>Photos:  Ann Arbor NAP</a:t>
            </a:r>
            <a:endParaRPr lang="en-US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095083" y="0"/>
            <a:ext cx="704891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latin typeface="+mj-lt"/>
              </a:rPr>
              <a:t>Oak </a:t>
            </a:r>
            <a:r>
              <a:rPr lang="en-US" sz="3200" dirty="0" smtClean="0">
                <a:latin typeface="+mj-lt"/>
              </a:rPr>
              <a:t>savannah/barren/</a:t>
            </a:r>
            <a:r>
              <a:rPr lang="en-US" sz="3200" dirty="0" err="1" smtClean="0">
                <a:latin typeface="+mj-lt"/>
              </a:rPr>
              <a:t>tallgrass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praire</a:t>
            </a:r>
            <a:r>
              <a:rPr lang="en-US" sz="3200" dirty="0" smtClean="0">
                <a:latin typeface="+mj-lt"/>
              </a:rPr>
              <a:t> </a:t>
            </a:r>
            <a:endParaRPr lang="en-US" sz="3200" dirty="0">
              <a:latin typeface="+mj-lt"/>
            </a:endParaRPr>
          </a:p>
          <a:p>
            <a:pPr>
              <a:defRPr/>
            </a:pPr>
            <a:endParaRPr lang="en-US" sz="2400" dirty="0"/>
          </a:p>
        </p:txBody>
      </p:sp>
      <p:pic>
        <p:nvPicPr>
          <p:cNvPr id="10243" name="Picture 3" descr="bartonparkprairi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609601"/>
            <a:ext cx="9144000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savanna, NE I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490664"/>
            <a:ext cx="9144000" cy="536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7162801" y="6553200"/>
            <a:ext cx="21626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bg1"/>
                </a:solidFill>
              </a:rPr>
              <a:t>Photos:  Ann Arbor NAP</a:t>
            </a:r>
            <a:endParaRPr lang="en-US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itchFamily="18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45314</TotalTime>
  <Words>1414</Words>
  <Application>Microsoft Office PowerPoint</Application>
  <PresentationFormat>On-screen Show (4:3)</PresentationFormat>
  <Paragraphs>385</Paragraphs>
  <Slides>50</Slides>
  <Notes>50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Comic Sans MS</vt:lpstr>
      <vt:lpstr>Palatino Linotype</vt:lpstr>
      <vt:lpstr>Times New Roman</vt:lpstr>
      <vt:lpstr>Wingdings</vt:lpstr>
      <vt:lpstr>Textured</vt:lpstr>
      <vt:lpstr>Photo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Natural area trends in the Huron</vt:lpstr>
      <vt:lpstr>Future Trends</vt:lpstr>
      <vt:lpstr>PowerPoint Presentation</vt:lpstr>
      <vt:lpstr>PowerPoint Presentation</vt:lpstr>
      <vt:lpstr>PowerPoint Presentation</vt:lpstr>
      <vt:lpstr>PowerPoint Presentation</vt:lpstr>
      <vt:lpstr>HRWC Key Message</vt:lpstr>
      <vt:lpstr>PowerPoint Presentation</vt:lpstr>
      <vt:lpstr>PowerPoint Presentation</vt:lpstr>
      <vt:lpstr>Ranked Bioreserve Sites 15 criteria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Rapid Ecological Assessment of Natural Areas</dc:title>
  <dc:creator>Quelina</dc:creator>
  <cp:lastModifiedBy>Kris Olsson</cp:lastModifiedBy>
  <cp:revision>886</cp:revision>
  <dcterms:created xsi:type="dcterms:W3CDTF">2006-11-10T20:33:45Z</dcterms:created>
  <dcterms:modified xsi:type="dcterms:W3CDTF">2015-05-20T15:16:16Z</dcterms:modified>
</cp:coreProperties>
</file>